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90" r:id="rId1"/>
    <p:sldMasterId id="2147484106" r:id="rId2"/>
    <p:sldMasterId id="2147484182" r:id="rId3"/>
  </p:sldMasterIdLst>
  <p:notesMasterIdLst>
    <p:notesMasterId r:id="rId28"/>
  </p:notesMasterIdLst>
  <p:sldIdLst>
    <p:sldId id="695" r:id="rId4"/>
    <p:sldId id="1030" r:id="rId5"/>
    <p:sldId id="1038" r:id="rId6"/>
    <p:sldId id="280" r:id="rId7"/>
    <p:sldId id="281" r:id="rId8"/>
    <p:sldId id="257" r:id="rId9"/>
    <p:sldId id="258" r:id="rId10"/>
    <p:sldId id="259" r:id="rId11"/>
    <p:sldId id="273" r:id="rId12"/>
    <p:sldId id="260" r:id="rId13"/>
    <p:sldId id="274" r:id="rId14"/>
    <p:sldId id="275" r:id="rId15"/>
    <p:sldId id="1040" r:id="rId16"/>
    <p:sldId id="1039" r:id="rId17"/>
    <p:sldId id="276" r:id="rId18"/>
    <p:sldId id="277" r:id="rId19"/>
    <p:sldId id="278" r:id="rId20"/>
    <p:sldId id="266" r:id="rId21"/>
    <p:sldId id="644" r:id="rId22"/>
    <p:sldId id="673" r:id="rId23"/>
    <p:sldId id="674" r:id="rId24"/>
    <p:sldId id="645" r:id="rId25"/>
    <p:sldId id="646" r:id="rId26"/>
    <p:sldId id="993" r:id="rId27"/>
  </p:sldIdLst>
  <p:sldSz cx="12192000" cy="6858000"/>
  <p:notesSz cx="6858000" cy="9199563"/>
  <p:defaultTextStyle>
    <a:defPPr>
      <a:defRPr lang="en-US"/>
    </a:defPPr>
    <a:lvl1pPr algn="l" rtl="0" fontAlgn="base">
      <a:spcBef>
        <a:spcPct val="0"/>
      </a:spcBef>
      <a:spcAft>
        <a:spcPct val="0"/>
      </a:spcAft>
      <a:defRPr sz="3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3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3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3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3800" kern="1200">
        <a:solidFill>
          <a:schemeClr val="tx1"/>
        </a:solidFill>
        <a:latin typeface="Times New Roman" pitchFamily="18" charset="0"/>
        <a:ea typeface="+mn-ea"/>
        <a:cs typeface="Arial" charset="0"/>
      </a:defRPr>
    </a:lvl5pPr>
    <a:lvl6pPr marL="2286000" algn="l" defTabSz="914400" rtl="0" eaLnBrk="1" latinLnBrk="0" hangingPunct="1">
      <a:defRPr sz="3800" kern="1200">
        <a:solidFill>
          <a:schemeClr val="tx1"/>
        </a:solidFill>
        <a:latin typeface="Times New Roman" pitchFamily="18" charset="0"/>
        <a:ea typeface="+mn-ea"/>
        <a:cs typeface="Arial" charset="0"/>
      </a:defRPr>
    </a:lvl6pPr>
    <a:lvl7pPr marL="2743200" algn="l" defTabSz="914400" rtl="0" eaLnBrk="1" latinLnBrk="0" hangingPunct="1">
      <a:defRPr sz="3800" kern="1200">
        <a:solidFill>
          <a:schemeClr val="tx1"/>
        </a:solidFill>
        <a:latin typeface="Times New Roman" pitchFamily="18" charset="0"/>
        <a:ea typeface="+mn-ea"/>
        <a:cs typeface="Arial" charset="0"/>
      </a:defRPr>
    </a:lvl7pPr>
    <a:lvl8pPr marL="3200400" algn="l" defTabSz="914400" rtl="0" eaLnBrk="1" latinLnBrk="0" hangingPunct="1">
      <a:defRPr sz="3800" kern="1200">
        <a:solidFill>
          <a:schemeClr val="tx1"/>
        </a:solidFill>
        <a:latin typeface="Times New Roman" pitchFamily="18" charset="0"/>
        <a:ea typeface="+mn-ea"/>
        <a:cs typeface="Arial" charset="0"/>
      </a:defRPr>
    </a:lvl8pPr>
    <a:lvl9pPr marL="3657600" algn="l" defTabSz="914400" rtl="0" eaLnBrk="1" latinLnBrk="0" hangingPunct="1">
      <a:defRPr sz="38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9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13FF"/>
    <a:srgbClr val="FF9900"/>
    <a:srgbClr val="00525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520" autoAdjust="0"/>
  </p:normalViewPr>
  <p:slideViewPr>
    <p:cSldViewPr>
      <p:cViewPr varScale="1">
        <p:scale>
          <a:sx n="68" d="100"/>
          <a:sy n="68" d="100"/>
        </p:scale>
        <p:origin x="234" y="6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18"/>
    </p:cViewPr>
  </p:sorterViewPr>
  <p:notesViewPr>
    <p:cSldViewPr>
      <p:cViewPr varScale="1">
        <p:scale>
          <a:sx n="55" d="100"/>
          <a:sy n="55" d="100"/>
        </p:scale>
        <p:origin x="-1878" y="-96"/>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9-19T06:20:50.995"/>
    </inkml:context>
    <inkml:brush xml:id="br0">
      <inkml:brushProperty name="width" value="0.05292" units="cm"/>
      <inkml:brushProperty name="height" value="0.05292" units="cm"/>
      <inkml:brushProperty name="color" value="#002060"/>
    </inkml:brush>
  </inkml:definitions>
  <inkml:trace contextRef="#ctx0" brushRef="#br0">14274 9587 40 0,'18'-2'53'16,"0"2"-69"-16,0-2-17 0,3 1 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172035"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363538" y="690563"/>
            <a:ext cx="6132512" cy="3449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7" name="Rectangle 5"/>
          <p:cNvSpPr>
            <a:spLocks noGrp="1" noChangeArrowheads="1"/>
          </p:cNvSpPr>
          <p:nvPr>
            <p:ph type="body" sz="quarter" idx="3"/>
          </p:nvPr>
        </p:nvSpPr>
        <p:spPr bwMode="auto">
          <a:xfrm>
            <a:off x="914400" y="4370388"/>
            <a:ext cx="5029200" cy="41386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2038"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172039"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08B2614E-6EF2-4AA6-BF6C-813689145A1F}" type="slidenum">
              <a:rPr lang="en-US"/>
              <a:pPr>
                <a:defRPr/>
              </a:pPr>
              <a:t>‹#›</a:t>
            </a:fld>
            <a:endParaRPr lang="en-US"/>
          </a:p>
        </p:txBody>
      </p:sp>
    </p:spTree>
    <p:extLst>
      <p:ext uri="{BB962C8B-B14F-4D97-AF65-F5344CB8AC3E}">
        <p14:creationId xmlns:p14="http://schemas.microsoft.com/office/powerpoint/2010/main" val="1729158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fld id="{9941D7B6-CED6-4778-944F-6C7B83F3D1C6}" type="slidenum">
              <a:rPr lang="en-US" sz="1200" smtClean="0"/>
              <a:pPr/>
              <a:t>19</a:t>
            </a:fld>
            <a:endParaRPr 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fld id="{3DF013A7-566F-434B-AA16-0776324A3657}" type="slidenum">
              <a:rPr lang="en-US" sz="1200" smtClean="0"/>
              <a:pPr/>
              <a:t>20</a:t>
            </a:fld>
            <a:endParaRPr 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fld id="{17F1849C-E227-4F0B-81FD-170E80CCD096}" type="slidenum">
              <a:rPr lang="en-US" sz="1200" smtClean="0"/>
              <a:pPr/>
              <a:t>21</a:t>
            </a:fld>
            <a:endParaRPr 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fld id="{BC2361EA-C52E-499D-8C7B-D81BED7F021D}" type="slidenum">
              <a:rPr lang="en-US" sz="1200" smtClean="0"/>
              <a:pPr/>
              <a:t>22</a:t>
            </a:fld>
            <a:endParaRPr 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fld id="{4411C220-779E-409F-83D6-DA3C63B21A41}" type="slidenum">
              <a:rPr lang="en-US" sz="1200" smtClean="0"/>
              <a:pPr/>
              <a:t>23</a:t>
            </a:fld>
            <a:endParaRPr 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a:defRPr/>
            </a:pPr>
            <a:fld id="{B0954A88-2D7B-4C3B-B122-B504390F9010}" type="slidenum">
              <a:rPr lang="en-US" sz="1200" smtClean="0"/>
              <a:pPr>
                <a:defRPr/>
              </a:pPr>
              <a:t>24</a:t>
            </a:fld>
            <a:endParaRPr lang="en-US" sz="1200"/>
          </a:p>
        </p:txBody>
      </p:sp>
      <p:sp>
        <p:nvSpPr>
          <p:cNvPr id="70659" name="Rectangle 2"/>
          <p:cNvSpPr>
            <a:spLocks noGrp="1" noRot="1" noChangeAspect="1" noChangeArrowheads="1" noTextEdit="1"/>
          </p:cNvSpPr>
          <p:nvPr>
            <p:ph type="sldImg"/>
          </p:nvPr>
        </p:nvSpPr>
        <p:spPr>
          <a:xfrm>
            <a:off x="363538" y="690563"/>
            <a:ext cx="6132512" cy="3449637"/>
          </a:xfrm>
          <a:ln/>
        </p:spPr>
      </p:sp>
      <p:sp>
        <p:nvSpPr>
          <p:cNvPr id="7066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2889105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4245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877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6637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766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2906404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297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026E837-17A7-65B9-808C-53E2AFFE96D8}"/>
              </a:ext>
            </a:extLst>
          </p:cNvPr>
          <p:cNvSpPr>
            <a:spLocks noGrp="1"/>
          </p:cNvSpPr>
          <p:nvPr>
            <p:ph type="dt" sz="half" idx="10"/>
          </p:nvPr>
        </p:nvSpPr>
        <p:spPr/>
        <p:txBody>
          <a:bodyPr/>
          <a:lstStyle>
            <a:lvl1pPr>
              <a:defRPr/>
            </a:lvl1pPr>
          </a:lstStyle>
          <a:p>
            <a:pPr>
              <a:defRPr/>
            </a:pPr>
            <a:r>
              <a:rPr lang="en-US"/>
              <a:t>IT2090</a:t>
            </a:r>
            <a:endParaRPr lang="en-US" dirty="0"/>
          </a:p>
        </p:txBody>
      </p:sp>
      <p:sp>
        <p:nvSpPr>
          <p:cNvPr id="4" name="Footer Placeholder 4">
            <a:extLst>
              <a:ext uri="{FF2B5EF4-FFF2-40B4-BE49-F238E27FC236}">
                <a16:creationId xmlns:a16="http://schemas.microsoft.com/office/drawing/2014/main" id="{45933EAA-2378-6801-A9A2-4872E2B36012}"/>
              </a:ext>
            </a:extLst>
          </p:cNvPr>
          <p:cNvSpPr>
            <a:spLocks noGrp="1"/>
          </p:cNvSpPr>
          <p:nvPr>
            <p:ph type="ftr" sz="quarter" idx="11"/>
          </p:nvPr>
        </p:nvSpPr>
        <p:spPr/>
        <p:txBody>
          <a:bodyPr/>
          <a:lstStyle>
            <a:lvl1pPr>
              <a:defRPr/>
            </a:lvl1pPr>
          </a:lstStyle>
          <a:p>
            <a:pPr>
              <a:defRPr/>
            </a:pPr>
            <a:r>
              <a:rPr lang="en-US"/>
              <a:t>Lecture 9 - Computing Landscape</a:t>
            </a:r>
          </a:p>
        </p:txBody>
      </p:sp>
      <p:sp>
        <p:nvSpPr>
          <p:cNvPr id="5" name="Slide Number Placeholder 5">
            <a:extLst>
              <a:ext uri="{FF2B5EF4-FFF2-40B4-BE49-F238E27FC236}">
                <a16:creationId xmlns:a16="http://schemas.microsoft.com/office/drawing/2014/main" id="{977E91A4-C214-A32A-2289-DE0BC1CDDFE9}"/>
              </a:ext>
            </a:extLst>
          </p:cNvPr>
          <p:cNvSpPr>
            <a:spLocks noGrp="1"/>
          </p:cNvSpPr>
          <p:nvPr>
            <p:ph type="sldNum" sz="quarter" idx="12"/>
          </p:nvPr>
        </p:nvSpPr>
        <p:spPr/>
        <p:txBody>
          <a:bodyPr/>
          <a:lstStyle>
            <a:lvl1pPr>
              <a:defRPr/>
            </a:lvl1pPr>
          </a:lstStyle>
          <a:p>
            <a:pPr>
              <a:defRPr/>
            </a:pPr>
            <a:fld id="{8491FC5E-6AD0-432F-9A06-5FC690477497}" type="slidenum">
              <a:rPr lang="en-US" altLang="en-US"/>
              <a:pPr>
                <a:defRPr/>
              </a:pPr>
              <a:t>‹#›</a:t>
            </a:fld>
            <a:endParaRPr lang="en-US" altLang="en-US"/>
          </a:p>
        </p:txBody>
      </p:sp>
    </p:spTree>
    <p:extLst>
      <p:ext uri="{BB962C8B-B14F-4D97-AF65-F5344CB8AC3E}">
        <p14:creationId xmlns:p14="http://schemas.microsoft.com/office/powerpoint/2010/main" val="3394032433"/>
      </p:ext>
    </p:extLst>
  </p:cSld>
  <p:clrMapOvr>
    <a:masterClrMapping/>
  </p:clrMapOvr>
  <p:transition>
    <p:cover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1813836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16126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9 - Computing Landscape</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7990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1047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9 - Computing Landscape</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27700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77647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4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9894670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0965628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9 - Computing Landscape</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63761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7887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8469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14022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7930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9 - Computing Landscape</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83186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609962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19347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A6F-FEBE-5C56-7F96-97792E73E9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6FDBE6-A72A-33D4-F6DB-313140D14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E8FDA-346E-E9CC-654A-D448A05FC90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10499B4-12D2-D617-CEAD-8C6D160606AC}"/>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02B5AC68-E89F-A780-2D0A-78CADA6770F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5900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029B-83A8-FCBD-F6CE-08FC34C986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2F1F4-352E-1E4C-3FC4-DFAB6FF08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9065B-151A-EE35-F254-9C66856EB5A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91AE07E-C46D-AE70-4B1E-D26F45AC05B6}"/>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9C916D7D-61C9-1702-45A5-AD874DCC2C9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65371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E01E-1477-AB73-4C97-E625783F38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583B1-99F9-AF91-5B2C-9905B08564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4D67EE-FBF9-A7C6-A360-6BA9B0C3E05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2FE634C-3BE2-99A5-A4C1-8FBB064FB0F1}"/>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6C9CAD67-A547-88DC-9BA0-C572DE7DD5D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305920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7704-F941-78FA-2407-E868469A4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A6B90-72FA-09BD-2ACA-79A332002D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2275C4-500A-CBD1-17C0-831180F8FB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DF347-CE83-13A4-11ED-DA1E691B2D18}"/>
              </a:ext>
            </a:extLst>
          </p:cNvPr>
          <p:cNvSpPr>
            <a:spLocks noGrp="1"/>
          </p:cNvSpPr>
          <p:nvPr>
            <p:ph type="dt" sz="half" idx="10"/>
          </p:nvPr>
        </p:nvSpPr>
        <p:spPr/>
        <p:txBody>
          <a:bodyPr/>
          <a:lstStyle/>
          <a:p>
            <a:pPr>
              <a:defRPr/>
            </a:pPr>
            <a:r>
              <a:rPr lang="en-US"/>
              <a:t>IT2090</a:t>
            </a:r>
          </a:p>
        </p:txBody>
      </p:sp>
      <p:sp>
        <p:nvSpPr>
          <p:cNvPr id="6" name="Footer Placeholder 5">
            <a:extLst>
              <a:ext uri="{FF2B5EF4-FFF2-40B4-BE49-F238E27FC236}">
                <a16:creationId xmlns:a16="http://schemas.microsoft.com/office/drawing/2014/main" id="{220AEE76-BA6A-A8DB-1B94-55EBA96B967C}"/>
              </a:ext>
            </a:extLst>
          </p:cNvPr>
          <p:cNvSpPr>
            <a:spLocks noGrp="1"/>
          </p:cNvSpPr>
          <p:nvPr>
            <p:ph type="ftr" sz="quarter" idx="11"/>
          </p:nvPr>
        </p:nvSpPr>
        <p:spPr/>
        <p:txBody>
          <a:bodyPr/>
          <a:lstStyle/>
          <a:p>
            <a:pPr>
              <a:defRPr/>
            </a:pPr>
            <a:r>
              <a:rPr lang="en-US"/>
              <a:t>Lecture 9 - Computing Landscape</a:t>
            </a:r>
          </a:p>
        </p:txBody>
      </p:sp>
      <p:sp>
        <p:nvSpPr>
          <p:cNvPr id="7" name="Slide Number Placeholder 6">
            <a:extLst>
              <a:ext uri="{FF2B5EF4-FFF2-40B4-BE49-F238E27FC236}">
                <a16:creationId xmlns:a16="http://schemas.microsoft.com/office/drawing/2014/main" id="{DA446FAC-AD7E-758B-EC1B-2485F4339EE7}"/>
              </a:ext>
            </a:extLst>
          </p:cNvPr>
          <p:cNvSpPr>
            <a:spLocks noGrp="1"/>
          </p:cNvSpPr>
          <p:nvPr>
            <p:ph type="sldNum" sz="quarter" idx="12"/>
          </p:nvPr>
        </p:nvSpPr>
        <p:spPr/>
        <p:txBody>
          <a:bodyPr/>
          <a:lstStyle/>
          <a:p>
            <a:fld id="{657FB8D6-6DBC-4B4B-A3AD-409E5888E191}" type="slidenum">
              <a:rPr lang="en-US" altLang="en-US" smtClean="0"/>
              <a:pPr/>
              <a:t>‹#›</a:t>
            </a:fld>
            <a:endParaRPr lang="en-US" altLang="en-US"/>
          </a:p>
        </p:txBody>
      </p:sp>
    </p:spTree>
    <p:extLst>
      <p:ext uri="{BB962C8B-B14F-4D97-AF65-F5344CB8AC3E}">
        <p14:creationId xmlns:p14="http://schemas.microsoft.com/office/powerpoint/2010/main" val="13985303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D4280-5C89-8C57-EAE9-9D62949766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1BEB9-5B84-BAD6-274A-6F4CE99DB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41D649-9AF6-8316-D633-0A4E8555E8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47994C-5FA0-FDC4-E674-6B9AD3A3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D633D8-C9F1-F075-0880-80003EF65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4AA5D6-50CA-84E3-8FB9-FC73B07668E5}"/>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832791FF-2176-71C6-D4E0-3BC3FF6544BE}"/>
              </a:ext>
            </a:extLst>
          </p:cNvPr>
          <p:cNvSpPr>
            <a:spLocks noGrp="1"/>
          </p:cNvSpPr>
          <p:nvPr>
            <p:ph type="ftr" sz="quarter" idx="11"/>
          </p:nvPr>
        </p:nvSpPr>
        <p:spPr/>
        <p:txBody>
          <a:body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C597EF16-A709-C9FB-2FAA-C4C368C4FF0F}"/>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08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FFEC-233E-1F30-AD20-E54F4D2CB2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32E5E6-774D-D278-C881-E3C4DBC41D91}"/>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80BBC48D-D49D-07B3-C151-4713DDEAC709}"/>
              </a:ext>
            </a:extLst>
          </p:cNvPr>
          <p:cNvSpPr>
            <a:spLocks noGrp="1"/>
          </p:cNvSpPr>
          <p:nvPr>
            <p:ph type="ftr" sz="quarter" idx="11"/>
          </p:nvPr>
        </p:nvSpPr>
        <p:spPr/>
        <p:txBody>
          <a:bodyPr/>
          <a:lstStyle/>
          <a:p>
            <a:r>
              <a:rPr lang="en-US"/>
              <a:t>Lecture 9 - Computing Landscape</a:t>
            </a:r>
            <a:endParaRPr lang="en-US" dirty="0"/>
          </a:p>
        </p:txBody>
      </p:sp>
      <p:sp>
        <p:nvSpPr>
          <p:cNvPr id="5" name="Slide Number Placeholder 4">
            <a:extLst>
              <a:ext uri="{FF2B5EF4-FFF2-40B4-BE49-F238E27FC236}">
                <a16:creationId xmlns:a16="http://schemas.microsoft.com/office/drawing/2014/main" id="{DD4544C0-1816-93EF-6455-3C8D8D44B13D}"/>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09047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2FBA88-5B4E-8C67-4137-9F81B10BF5C7}"/>
              </a:ext>
            </a:extLst>
          </p:cNvPr>
          <p:cNvSpPr>
            <a:spLocks noGrp="1"/>
          </p:cNvSpPr>
          <p:nvPr>
            <p:ph type="dt" sz="half" idx="10"/>
          </p:nvPr>
        </p:nvSpPr>
        <p:spPr/>
        <p:txBody>
          <a:bodyPr/>
          <a:lstStyle/>
          <a:p>
            <a:r>
              <a:rPr lang="en-US"/>
              <a:t>IT2090</a:t>
            </a:r>
          </a:p>
        </p:txBody>
      </p:sp>
      <p:sp>
        <p:nvSpPr>
          <p:cNvPr id="3" name="Footer Placeholder 2">
            <a:extLst>
              <a:ext uri="{FF2B5EF4-FFF2-40B4-BE49-F238E27FC236}">
                <a16:creationId xmlns:a16="http://schemas.microsoft.com/office/drawing/2014/main" id="{01E01AFE-EF8F-F338-945D-174231C0E528}"/>
              </a:ext>
            </a:extLst>
          </p:cNvPr>
          <p:cNvSpPr>
            <a:spLocks noGrp="1"/>
          </p:cNvSpPr>
          <p:nvPr>
            <p:ph type="ftr" sz="quarter" idx="11"/>
          </p:nvPr>
        </p:nvSpPr>
        <p:spPr/>
        <p:txBody>
          <a:bodyPr/>
          <a:lstStyle/>
          <a:p>
            <a:r>
              <a:rPr lang="en-US"/>
              <a:t>Lecture 9 - Computing Landscape</a:t>
            </a:r>
          </a:p>
        </p:txBody>
      </p:sp>
      <p:sp>
        <p:nvSpPr>
          <p:cNvPr id="4" name="Slide Number Placeholder 3">
            <a:extLst>
              <a:ext uri="{FF2B5EF4-FFF2-40B4-BE49-F238E27FC236}">
                <a16:creationId xmlns:a16="http://schemas.microsoft.com/office/drawing/2014/main" id="{0508A58C-83EC-5C3C-205D-8D1774F4D369}"/>
              </a:ext>
            </a:extLst>
          </p:cNvPr>
          <p:cNvSpPr>
            <a:spLocks noGrp="1"/>
          </p:cNvSpPr>
          <p:nvPr>
            <p:ph type="sldNum" sz="quarter" idx="12"/>
          </p:nvPr>
        </p:nvSpPr>
        <p:spPr/>
        <p:txBody>
          <a:bodyPr/>
          <a:lstStyle/>
          <a:p>
            <a:fld id="{71AEA05C-BF42-4839-AC58-BD9E99F1A276}" type="slidenum">
              <a:rPr lang="en-US" smtClean="0"/>
              <a:t>‹#›</a:t>
            </a:fld>
            <a:endParaRPr lang="en-US"/>
          </a:p>
        </p:txBody>
      </p:sp>
    </p:spTree>
    <p:extLst>
      <p:ext uri="{BB962C8B-B14F-4D97-AF65-F5344CB8AC3E}">
        <p14:creationId xmlns:p14="http://schemas.microsoft.com/office/powerpoint/2010/main" val="3702814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0DBB2-F155-5A7E-F1C6-FF433A903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6FC584-1BFF-7E59-4AF9-0BD6E4907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36EEF-7826-1F9D-508F-14E6161E4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F17FEC-34C2-8FA3-77C3-EBF25538D2CA}"/>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756EC6-2ED1-D721-F61A-F796A651DCBC}"/>
              </a:ext>
            </a:extLst>
          </p:cNvPr>
          <p:cNvSpPr>
            <a:spLocks noGrp="1"/>
          </p:cNvSpPr>
          <p:nvPr>
            <p:ph type="ftr" sz="quarter" idx="11"/>
          </p:nvPr>
        </p:nvSpPr>
        <p:spPr/>
        <p:txBody>
          <a:bodyPr/>
          <a:lstStyle/>
          <a:p>
            <a:r>
              <a:rPr lang="en-US"/>
              <a:t>Lecture 9 - Computing Landscape</a:t>
            </a:r>
            <a:endParaRPr lang="en-US" dirty="0"/>
          </a:p>
        </p:txBody>
      </p:sp>
      <p:sp>
        <p:nvSpPr>
          <p:cNvPr id="7" name="Slide Number Placeholder 6">
            <a:extLst>
              <a:ext uri="{FF2B5EF4-FFF2-40B4-BE49-F238E27FC236}">
                <a16:creationId xmlns:a16="http://schemas.microsoft.com/office/drawing/2014/main" id="{372D2DE1-0573-B15D-05F1-DB74FF498B2C}"/>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107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9 - Computing Landscape</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1318159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93D-76C3-DE86-2DE8-52D91BB1A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7DF9B-FECE-9CE2-3BC6-CCF21C3A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8B3A81-FC67-31F2-59D1-42A873023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17D9D-C0EB-411E-4C36-CA7AD0E8A5CC}"/>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A30BA8DD-8E2A-D88F-D504-918B970A0D44}"/>
              </a:ext>
            </a:extLst>
          </p:cNvPr>
          <p:cNvSpPr>
            <a:spLocks noGrp="1"/>
          </p:cNvSpPr>
          <p:nvPr>
            <p:ph type="ftr" sz="quarter" idx="11"/>
          </p:nvPr>
        </p:nvSpPr>
        <p:spPr/>
        <p:txBody>
          <a:bodyPr/>
          <a:lstStyle/>
          <a:p>
            <a:r>
              <a:rPr lang="en-US"/>
              <a:t>Lecture 9 - Computing Landscape</a:t>
            </a:r>
            <a:endParaRPr lang="en-US" dirty="0"/>
          </a:p>
        </p:txBody>
      </p:sp>
      <p:sp>
        <p:nvSpPr>
          <p:cNvPr id="7" name="Slide Number Placeholder 6">
            <a:extLst>
              <a:ext uri="{FF2B5EF4-FFF2-40B4-BE49-F238E27FC236}">
                <a16:creationId xmlns:a16="http://schemas.microsoft.com/office/drawing/2014/main" id="{8DE57BAC-A615-9ABC-AD6F-075D01904C7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2626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9B10-8F85-EB5D-745A-09AF958E4F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EEB73-6D17-7C87-39A0-E2F40A194F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A531-7756-BFD1-9B58-41FAFAEBFC5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ABE9FC7F-8C42-AE2D-770E-3ED692D49038}"/>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C3495FDE-00C0-6C46-5624-D8D28C5F95D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1426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0ED2D-974E-57B5-D71E-A52F75F727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F14F04-61BB-5CBA-5B6A-F34E6A2A9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10CB5-DFFD-F6C6-8C40-AEDDE97C7006}"/>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8E886F8-C250-EE74-C187-3ABFB1DF46E1}"/>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4022D8F8-B9F5-00EC-F13E-E5092494CDE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5140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1377529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276421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9 - Computing Landscape</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476371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IT2090</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Lecture 9 - Computing Landscape</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004944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7019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073994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781107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56147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31394600"/>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9 - Computing Landscape</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76092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93566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5491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IT2090</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Lecture 9 - Computing Landscape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3660356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325814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385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7719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243215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51803269"/>
      </p:ext>
    </p:extLst>
  </p:cSld>
  <p:clrMapOvr>
    <a:masterClrMapping/>
  </p:clrMapOvr>
  <p:extLst>
    <p:ext uri="{DCECCB84-F9BA-43D5-87BE-67443E8EF086}">
      <p15:sldGuideLst xmlns:p15="http://schemas.microsoft.com/office/powerpoint/2012/main">
        <p15:guide id="1"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a:t>IT2090</a:t>
            </a:r>
            <a:endParaRPr lang="en-US" dirty="0"/>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a:t>Lecture 9 - Computing Landscape</a:t>
            </a:r>
            <a:endParaRPr lang="en-US"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2529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0467960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22" r:id="rId16"/>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4045337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p15:clr>
            <a:srgbClr val="F26B43"/>
          </p15:clr>
        </p15:guide>
        <p15:guide id="2" pos="3840">
          <p15:clr>
            <a:srgbClr val="F26B43"/>
          </p15:clr>
        </p15:guide>
        <p15:guide id="3" pos="1920">
          <p15:clr>
            <a:srgbClr val="F26B43"/>
          </p15:clr>
        </p15:guide>
        <p15:guide id="4" pos="5760">
          <p15:clr>
            <a:srgbClr val="F26B43"/>
          </p15:clr>
        </p15:guide>
        <p15:guide id="5" pos="5184">
          <p15:clr>
            <a:srgbClr val="5ACBF0"/>
          </p15:clr>
        </p15:guide>
        <p15:guide id="6" pos="2496">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B93F3-3724-62CF-D224-AFEC5B4F5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27687-E36C-C7F9-E5E3-E30F32BDBA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9EAF0-91C8-4C1D-6373-A54113BCAA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IT2090</a:t>
            </a:r>
            <a:endParaRPr lang="en-US" dirty="0"/>
          </a:p>
        </p:txBody>
      </p:sp>
      <p:sp>
        <p:nvSpPr>
          <p:cNvPr id="5" name="Footer Placeholder 4">
            <a:extLst>
              <a:ext uri="{FF2B5EF4-FFF2-40B4-BE49-F238E27FC236}">
                <a16:creationId xmlns:a16="http://schemas.microsoft.com/office/drawing/2014/main" id="{F35BF96F-B297-0B29-A88C-C4A6A9DBE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58FFBB78-0D3D-400B-CC0E-BD2148800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208971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5" r:id="rId21"/>
    <p:sldLayoutId id="2147484136" r:id="rId22"/>
    <p:sldLayoutId id="2147484137" r:id="rId23"/>
    <p:sldLayoutId id="2147484139" r:id="rId24"/>
    <p:sldLayoutId id="2147484140" r:id="rId2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NonVerbal%20communication%20video.flv" TargetMode="External"/><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14.jpeg"/><Relationship Id="rId4" Type="http://schemas.openxmlformats.org/officeDocument/2006/relationships/image" Target="../media/image13.wmf"/></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37.xml"/><Relationship Id="rId5"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24669" y="1525633"/>
            <a:ext cx="4476731" cy="3161002"/>
          </a:xfrm>
        </p:spPr>
        <p:txBody>
          <a:bodyPr>
            <a:normAutofit/>
          </a:bodyPr>
          <a:lstStyle/>
          <a:p>
            <a:pPr algn="ctr"/>
            <a:r>
              <a:rPr lang="en-US" sz="4400" b="1" dirty="0">
                <a:solidFill>
                  <a:srgbClr val="FFC000"/>
                </a:solidFill>
              </a:rPr>
              <a:t>Computing Landscape</a:t>
            </a:r>
            <a:br>
              <a:rPr lang="en-US" sz="3200" dirty="0"/>
            </a:br>
            <a:br>
              <a:rPr lang="en-US" sz="3200" dirty="0"/>
            </a:br>
            <a:r>
              <a:rPr lang="en-US" sz="2000" dirty="0">
                <a:solidFill>
                  <a:schemeClr val="accent6">
                    <a:lumMod val="75000"/>
                    <a:lumOff val="25000"/>
                  </a:schemeClr>
                </a:solidFill>
                <a:latin typeface="Segoe Print" panose="02000600000000000000" pitchFamily="2" charset="0"/>
              </a:rPr>
              <a:t>“computing technology is changing.” </a:t>
            </a:r>
            <a:br>
              <a:rPr lang="en-US" sz="3200" dirty="0"/>
            </a:br>
            <a:endParaRPr lang="en-US" sz="2200" dirty="0">
              <a:solidFill>
                <a:srgbClr val="0070C0"/>
              </a:solidFill>
              <a:latin typeface="Bahnschrift SemiLight Condensed" panose="020B0502040204020203" pitchFamily="34" charset="0"/>
            </a:endParaRP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858000" y="4936357"/>
            <a:ext cx="4343400" cy="1028365"/>
          </a:xfrm>
        </p:spPr>
        <p:txBody>
          <a:bodyPr>
            <a:normAutofit fontScale="77500" lnSpcReduction="20000"/>
          </a:bodyPr>
          <a:lstStyle/>
          <a:p>
            <a:pPr algn="ctr"/>
            <a:r>
              <a:rPr lang="en-US" dirty="0"/>
              <a:t>Sanjeeva Perera - Senior Academic Fellow</a:t>
            </a:r>
          </a:p>
          <a:p>
            <a:pPr algn="ctr"/>
            <a:r>
              <a:rPr lang="en-US" dirty="0"/>
              <a:t> Department of Computer Systems Engineering, </a:t>
            </a:r>
          </a:p>
          <a:p>
            <a:pPr algn="ctr"/>
            <a:r>
              <a:rPr lang="en-US" dirty="0"/>
              <a:t>Faculty of Computing </a:t>
            </a:r>
          </a:p>
        </p:txBody>
      </p:sp>
      <p:pic>
        <p:nvPicPr>
          <p:cNvPr id="4" name="Picture 3">
            <a:extLst>
              <a:ext uri="{FF2B5EF4-FFF2-40B4-BE49-F238E27FC236}">
                <a16:creationId xmlns:a16="http://schemas.microsoft.com/office/drawing/2014/main" id="{7A8745B8-82E4-F542-B764-3986A458A232}"/>
              </a:ext>
            </a:extLst>
          </p:cNvPr>
          <p:cNvPicPr>
            <a:picLocks noChangeAspect="1"/>
          </p:cNvPicPr>
          <p:nvPr/>
        </p:nvPicPr>
        <p:blipFill>
          <a:blip r:embed="rId2"/>
          <a:stretch>
            <a:fillRect/>
          </a:stretch>
        </p:blipFill>
        <p:spPr>
          <a:xfrm>
            <a:off x="990600" y="1905000"/>
            <a:ext cx="5734069" cy="2890822"/>
          </a:xfrm>
          <a:prstGeom prst="rect">
            <a:avLst/>
          </a:prstGeom>
        </p:spPr>
      </p:pic>
    </p:spTree>
    <p:extLst>
      <p:ext uri="{BB962C8B-B14F-4D97-AF65-F5344CB8AC3E}">
        <p14:creationId xmlns:p14="http://schemas.microsoft.com/office/powerpoint/2010/main" val="398074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Computing Landscape</a:t>
            </a:r>
          </a:p>
        </p:txBody>
      </p:sp>
      <p:sp>
        <p:nvSpPr>
          <p:cNvPr id="3" name="Content Placeholder 2"/>
          <p:cNvSpPr>
            <a:spLocks noGrp="1"/>
          </p:cNvSpPr>
          <p:nvPr>
            <p:ph idx="1"/>
          </p:nvPr>
        </p:nvSpPr>
        <p:spPr/>
        <p:txBody>
          <a:bodyPr>
            <a:normAutofit/>
          </a:bodyPr>
          <a:lstStyle/>
          <a:p>
            <a:r>
              <a:rPr lang="en-US" sz="3200" dirty="0"/>
              <a:t>Connectivity and Digital World</a:t>
            </a:r>
          </a:p>
          <a:p>
            <a:pPr lvl="1"/>
            <a:r>
              <a:rPr lang="en-US" sz="3000" dirty="0"/>
              <a:t>Internet</a:t>
            </a:r>
          </a:p>
          <a:p>
            <a:pPr lvl="1"/>
            <a:r>
              <a:rPr lang="en-US" sz="3000" dirty="0"/>
              <a:t>Mobile Phones</a:t>
            </a:r>
          </a:p>
          <a:p>
            <a:pPr lvl="1"/>
            <a:r>
              <a:rPr lang="en-US" sz="3000" dirty="0"/>
              <a:t>Emails</a:t>
            </a:r>
          </a:p>
          <a:p>
            <a:pPr lvl="1"/>
            <a:r>
              <a:rPr lang="en-US" sz="3000" dirty="0"/>
              <a:t>Social Networks</a:t>
            </a:r>
          </a:p>
          <a:p>
            <a:pPr lvl="1"/>
            <a:r>
              <a:rPr lang="en-US" sz="3000" dirty="0"/>
              <a:t>Online Education</a:t>
            </a:r>
          </a:p>
          <a:p>
            <a:endParaRPr lang="en-US" sz="3200" dirty="0"/>
          </a:p>
        </p:txBody>
      </p:sp>
      <p:sp>
        <p:nvSpPr>
          <p:cNvPr id="4" name="Date Placeholder 3">
            <a:extLst>
              <a:ext uri="{FF2B5EF4-FFF2-40B4-BE49-F238E27FC236}">
                <a16:creationId xmlns:a16="http://schemas.microsoft.com/office/drawing/2014/main" id="{EE8CA554-3632-075C-3221-92F148A8774F}"/>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2C0DB894-46C7-00A4-957F-C08A38D12BAB}"/>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88E602D8-3DB9-08D7-274D-475C201B58FA}"/>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2669482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Computing Landscape</a:t>
            </a:r>
          </a:p>
        </p:txBody>
      </p:sp>
      <p:sp>
        <p:nvSpPr>
          <p:cNvPr id="3" name="Content Placeholder 2"/>
          <p:cNvSpPr>
            <a:spLocks noGrp="1"/>
          </p:cNvSpPr>
          <p:nvPr>
            <p:ph idx="1"/>
          </p:nvPr>
        </p:nvSpPr>
        <p:spPr/>
        <p:txBody>
          <a:bodyPr>
            <a:normAutofit/>
          </a:bodyPr>
          <a:lstStyle/>
          <a:p>
            <a:r>
              <a:rPr lang="en-US" sz="3200" dirty="0"/>
              <a:t>Video sharing</a:t>
            </a:r>
          </a:p>
          <a:p>
            <a:r>
              <a:rPr lang="en-US" sz="3200" dirty="0"/>
              <a:t>Collaboration</a:t>
            </a:r>
          </a:p>
          <a:p>
            <a:r>
              <a:rPr lang="en-US" sz="3200" dirty="0"/>
              <a:t>E-commerce</a:t>
            </a:r>
          </a:p>
          <a:p>
            <a:r>
              <a:rPr lang="en-US" sz="3200" dirty="0"/>
              <a:t>Free information, Games etc. </a:t>
            </a:r>
          </a:p>
          <a:p>
            <a:r>
              <a:rPr lang="en-US" sz="3200" dirty="0"/>
              <a:t>Blogs</a:t>
            </a:r>
          </a:p>
          <a:p>
            <a:r>
              <a:rPr lang="en-US" sz="3200" dirty="0"/>
              <a:t>WWW</a:t>
            </a:r>
          </a:p>
        </p:txBody>
      </p:sp>
      <p:sp>
        <p:nvSpPr>
          <p:cNvPr id="4" name="Date Placeholder 3">
            <a:extLst>
              <a:ext uri="{FF2B5EF4-FFF2-40B4-BE49-F238E27FC236}">
                <a16:creationId xmlns:a16="http://schemas.microsoft.com/office/drawing/2014/main" id="{7E5A1774-370E-63C6-3033-721A63E0CDDB}"/>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1D356D65-E1FD-BBE6-9563-241A7DF653FD}"/>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FFEE0222-099A-33D6-D881-2D1CB8F2DA6F}"/>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3881133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Ethics ?</a:t>
            </a:r>
            <a:endParaRPr lang="en-US" dirty="0"/>
          </a:p>
        </p:txBody>
      </p:sp>
      <p:sp>
        <p:nvSpPr>
          <p:cNvPr id="3" name="Content Placeholder 2"/>
          <p:cNvSpPr>
            <a:spLocks noGrp="1"/>
          </p:cNvSpPr>
          <p:nvPr>
            <p:ph idx="1"/>
          </p:nvPr>
        </p:nvSpPr>
        <p:spPr/>
        <p:txBody>
          <a:bodyPr>
            <a:normAutofit/>
          </a:bodyPr>
          <a:lstStyle/>
          <a:p>
            <a:r>
              <a:rPr lang="en-US" sz="3200"/>
              <a:t>Ethics, the discipline concerned with what is morally good and bad and morally right and wrong. The term is also applied to any system or theory of moral values or principles.</a:t>
            </a:r>
            <a:endParaRPr lang="en-US" sz="3200" dirty="0"/>
          </a:p>
        </p:txBody>
      </p:sp>
      <p:sp>
        <p:nvSpPr>
          <p:cNvPr id="4" name="Date Placeholder 3">
            <a:extLst>
              <a:ext uri="{FF2B5EF4-FFF2-40B4-BE49-F238E27FC236}">
                <a16:creationId xmlns:a16="http://schemas.microsoft.com/office/drawing/2014/main" id="{B00BB0EC-EC79-8B1D-3724-143C1E6F6AE3}"/>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A1ECD1A-A7F3-C56A-71C9-A2E0B8998FD4}"/>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55BB9094-1493-B259-AEDC-9B6EB0B73D45}"/>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7" name="Picture 6">
            <a:extLst>
              <a:ext uri="{FF2B5EF4-FFF2-40B4-BE49-F238E27FC236}">
                <a16:creationId xmlns:a16="http://schemas.microsoft.com/office/drawing/2014/main" id="{DC8B338F-3FAC-46D8-A839-0EF409D776A9}"/>
              </a:ext>
            </a:extLst>
          </p:cNvPr>
          <p:cNvPicPr>
            <a:picLocks noChangeAspect="1"/>
          </p:cNvPicPr>
          <p:nvPr/>
        </p:nvPicPr>
        <p:blipFill>
          <a:blip r:embed="rId2"/>
          <a:stretch>
            <a:fillRect/>
          </a:stretch>
        </p:blipFill>
        <p:spPr>
          <a:xfrm>
            <a:off x="4032738" y="3392154"/>
            <a:ext cx="3848100" cy="2784809"/>
          </a:xfrm>
          <a:prstGeom prst="rect">
            <a:avLst/>
          </a:prstGeom>
        </p:spPr>
      </p:pic>
    </p:spTree>
    <p:extLst>
      <p:ext uri="{BB962C8B-B14F-4D97-AF65-F5344CB8AC3E}">
        <p14:creationId xmlns:p14="http://schemas.microsoft.com/office/powerpoint/2010/main" val="2626137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Code of Ethics?</a:t>
            </a:r>
          </a:p>
        </p:txBody>
      </p:sp>
      <p:sp>
        <p:nvSpPr>
          <p:cNvPr id="3" name="Content Placeholder 2"/>
          <p:cNvSpPr>
            <a:spLocks noGrp="1"/>
          </p:cNvSpPr>
          <p:nvPr>
            <p:ph idx="1"/>
          </p:nvPr>
        </p:nvSpPr>
        <p:spPr/>
        <p:txBody>
          <a:bodyPr>
            <a:normAutofit fontScale="92500" lnSpcReduction="20000"/>
          </a:bodyPr>
          <a:lstStyle/>
          <a:p>
            <a:pPr algn="just"/>
            <a:r>
              <a:rPr lang="en-US" sz="3200" dirty="0"/>
              <a:t>A code of ethics is a guide of principles designed to help professionals conduct business honestly and with integrity. A code of ethics document may outline the mission and values of the business or organization, how professionals are supposed to approach problems, the ethical principles based on the organization's core values, and the standards to which the professional is held.</a:t>
            </a:r>
          </a:p>
          <a:p>
            <a:endParaRPr lang="en-US" sz="3200" dirty="0"/>
          </a:p>
          <a:p>
            <a:r>
              <a:rPr lang="en-US" sz="3200" dirty="0"/>
              <a:t>A code of ethics, also referred to as an "ethical code," may encompass areas such as business ethics, a code of professional practice, and an employee code of conduct.</a:t>
            </a:r>
          </a:p>
        </p:txBody>
      </p:sp>
      <p:sp>
        <p:nvSpPr>
          <p:cNvPr id="4" name="Date Placeholder 3">
            <a:extLst>
              <a:ext uri="{FF2B5EF4-FFF2-40B4-BE49-F238E27FC236}">
                <a16:creationId xmlns:a16="http://schemas.microsoft.com/office/drawing/2014/main" id="{B00BB0EC-EC79-8B1D-3724-143C1E6F6AE3}"/>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A1ECD1A-A7F3-C56A-71C9-A2E0B8998FD4}"/>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55BB9094-1493-B259-AEDC-9B6EB0B73D45}"/>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4272556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Issues</a:t>
            </a:r>
          </a:p>
        </p:txBody>
      </p:sp>
      <p:sp>
        <p:nvSpPr>
          <p:cNvPr id="3" name="Content Placeholder 2"/>
          <p:cNvSpPr>
            <a:spLocks noGrp="1"/>
          </p:cNvSpPr>
          <p:nvPr>
            <p:ph idx="1"/>
          </p:nvPr>
        </p:nvSpPr>
        <p:spPr/>
        <p:txBody>
          <a:bodyPr>
            <a:normAutofit/>
          </a:bodyPr>
          <a:lstStyle/>
          <a:p>
            <a:r>
              <a:rPr lang="en-US" sz="3200" dirty="0"/>
              <a:t>Intellectual Property</a:t>
            </a:r>
          </a:p>
          <a:p>
            <a:r>
              <a:rPr lang="en-US" sz="3200" dirty="0"/>
              <a:t>Information Collection</a:t>
            </a:r>
          </a:p>
          <a:p>
            <a:r>
              <a:rPr lang="en-US" sz="3200" dirty="0"/>
              <a:t>Spam (unsolicited mail)</a:t>
            </a:r>
          </a:p>
          <a:p>
            <a:r>
              <a:rPr lang="en-US" sz="3200" dirty="0"/>
              <a:t>Differences between personal choices, business policies and Law</a:t>
            </a:r>
          </a:p>
        </p:txBody>
      </p:sp>
      <p:sp>
        <p:nvSpPr>
          <p:cNvPr id="4" name="Date Placeholder 3">
            <a:extLst>
              <a:ext uri="{FF2B5EF4-FFF2-40B4-BE49-F238E27FC236}">
                <a16:creationId xmlns:a16="http://schemas.microsoft.com/office/drawing/2014/main" id="{B00BB0EC-EC79-8B1D-3724-143C1E6F6AE3}"/>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6A1ECD1A-A7F3-C56A-71C9-A2E0B8998FD4}"/>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55BB9094-1493-B259-AEDC-9B6EB0B73D45}"/>
              </a:ext>
            </a:extLst>
          </p:cNvPr>
          <p:cNvSpPr>
            <a:spLocks noGrp="1"/>
          </p:cNvSpPr>
          <p:nvPr>
            <p:ph type="sldNum" sz="quarter" idx="12"/>
          </p:nvPr>
        </p:nvSpPr>
        <p:spPr/>
        <p:txBody>
          <a:bodyPr/>
          <a:lstStyle/>
          <a:p>
            <a:fld id="{B5CEABB6-07DC-46E8-9B57-56EC44A396E5}" type="slidenum">
              <a:rPr lang="en-US" smtClean="0"/>
              <a:t>14</a:t>
            </a:fld>
            <a:endParaRPr lang="en-US" dirty="0"/>
          </a:p>
        </p:txBody>
      </p:sp>
    </p:spTree>
    <p:extLst>
      <p:ext uri="{BB962C8B-B14F-4D97-AF65-F5344CB8AC3E}">
        <p14:creationId xmlns:p14="http://schemas.microsoft.com/office/powerpoint/2010/main" val="1575401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Legal Issues</a:t>
            </a:r>
          </a:p>
        </p:txBody>
      </p:sp>
      <p:sp>
        <p:nvSpPr>
          <p:cNvPr id="3" name="Content Placeholder 2"/>
          <p:cNvSpPr>
            <a:spLocks noGrp="1"/>
          </p:cNvSpPr>
          <p:nvPr>
            <p:ph idx="1"/>
          </p:nvPr>
        </p:nvSpPr>
        <p:spPr/>
        <p:txBody>
          <a:bodyPr>
            <a:normAutofit/>
          </a:bodyPr>
          <a:lstStyle/>
          <a:p>
            <a:r>
              <a:rPr lang="en-US" sz="3200" dirty="0"/>
              <a:t>Intellectual property and Licensing </a:t>
            </a:r>
          </a:p>
          <a:p>
            <a:r>
              <a:rPr lang="en-US" sz="3200" dirty="0"/>
              <a:t>Security vs privacy</a:t>
            </a:r>
          </a:p>
          <a:p>
            <a:r>
              <a:rPr lang="en-US" sz="3200" dirty="0"/>
              <a:t>Cyber crimes</a:t>
            </a:r>
          </a:p>
        </p:txBody>
      </p:sp>
      <p:sp>
        <p:nvSpPr>
          <p:cNvPr id="4" name="Date Placeholder 3">
            <a:extLst>
              <a:ext uri="{FF2B5EF4-FFF2-40B4-BE49-F238E27FC236}">
                <a16:creationId xmlns:a16="http://schemas.microsoft.com/office/drawing/2014/main" id="{5DA86434-73D8-7483-8605-F562012AE94C}"/>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67A5F0B-F4E8-FAFF-BE2F-9D5D8110E598}"/>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40940547-DE7F-CCDE-2C62-F7D8B6DB8C55}"/>
              </a:ext>
            </a:extLst>
          </p:cNvPr>
          <p:cNvSpPr>
            <a:spLocks noGrp="1"/>
          </p:cNvSpPr>
          <p:nvPr>
            <p:ph type="sldNum" sz="quarter" idx="12"/>
          </p:nvPr>
        </p:nvSpPr>
        <p:spPr/>
        <p:txBody>
          <a:bodyPr/>
          <a:lstStyle/>
          <a:p>
            <a:fld id="{B5CEABB6-07DC-46E8-9B57-56EC44A396E5}" type="slidenum">
              <a:rPr lang="en-US" smtClean="0"/>
              <a:t>15</a:t>
            </a:fld>
            <a:endParaRPr lang="en-US" dirty="0"/>
          </a:p>
        </p:txBody>
      </p:sp>
    </p:spTree>
    <p:extLst>
      <p:ext uri="{BB962C8B-B14F-4D97-AF65-F5344CB8AC3E}">
        <p14:creationId xmlns:p14="http://schemas.microsoft.com/office/powerpoint/2010/main" val="202727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Issues</a:t>
            </a:r>
          </a:p>
        </p:txBody>
      </p:sp>
      <p:sp>
        <p:nvSpPr>
          <p:cNvPr id="3" name="Content Placeholder 2"/>
          <p:cNvSpPr>
            <a:spLocks noGrp="1"/>
          </p:cNvSpPr>
          <p:nvPr>
            <p:ph idx="1"/>
          </p:nvPr>
        </p:nvSpPr>
        <p:spPr/>
        <p:txBody>
          <a:bodyPr>
            <a:normAutofit/>
          </a:bodyPr>
          <a:lstStyle/>
          <a:p>
            <a:r>
              <a:rPr lang="en-US" sz="3200" dirty="0"/>
              <a:t>Outsourcing and unemployment</a:t>
            </a:r>
          </a:p>
          <a:p>
            <a:r>
              <a:rPr lang="en-US" sz="3200" dirty="0"/>
              <a:t>Digital divide and Massive Open Online Courseware (MOOC)</a:t>
            </a:r>
          </a:p>
          <a:p>
            <a:r>
              <a:rPr lang="en-US" sz="3200" dirty="0"/>
              <a:t>Computerized customer service</a:t>
            </a:r>
          </a:p>
          <a:p>
            <a:r>
              <a:rPr lang="en-US" sz="3200" dirty="0"/>
              <a:t>Increased possibility of identity theft</a:t>
            </a:r>
          </a:p>
          <a:p>
            <a:r>
              <a:rPr lang="en-US" sz="3200" dirty="0"/>
              <a:t>Social media related issues: Cyberbullying (Cyberbullying is the use of technology to harass, threaten, embarrass, or target another person. Online threats and mean, aggressive, or rude texts, tweets, posts, or messages all count.)</a:t>
            </a:r>
          </a:p>
        </p:txBody>
      </p:sp>
      <p:sp>
        <p:nvSpPr>
          <p:cNvPr id="4" name="Date Placeholder 3">
            <a:extLst>
              <a:ext uri="{FF2B5EF4-FFF2-40B4-BE49-F238E27FC236}">
                <a16:creationId xmlns:a16="http://schemas.microsoft.com/office/drawing/2014/main" id="{4FBE20E7-0DCF-D4C5-61FD-4A4E863A177A}"/>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901E2B21-E165-B678-C30D-C4064B66269F}"/>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B32F9632-0B7B-D04D-F65B-E8296DE240D4}"/>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169283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Issues</a:t>
            </a:r>
          </a:p>
        </p:txBody>
      </p:sp>
      <p:sp>
        <p:nvSpPr>
          <p:cNvPr id="3" name="Content Placeholder 2"/>
          <p:cNvSpPr>
            <a:spLocks noGrp="1"/>
          </p:cNvSpPr>
          <p:nvPr>
            <p:ph idx="1"/>
          </p:nvPr>
        </p:nvSpPr>
        <p:spPr/>
        <p:txBody>
          <a:bodyPr>
            <a:normAutofit/>
          </a:bodyPr>
          <a:lstStyle/>
          <a:p>
            <a:r>
              <a:rPr lang="en-US" sz="3200" dirty="0"/>
              <a:t>E waste</a:t>
            </a:r>
          </a:p>
          <a:p>
            <a:r>
              <a:rPr lang="en-US" sz="3200" dirty="0"/>
              <a:t>Energy for manufacturing/operating</a:t>
            </a:r>
          </a:p>
          <a:p>
            <a:r>
              <a:rPr lang="en-US" sz="3200" dirty="0"/>
              <a:t>Hard copies of documents</a:t>
            </a:r>
          </a:p>
        </p:txBody>
      </p:sp>
      <p:pic>
        <p:nvPicPr>
          <p:cNvPr id="5" name="Picture 4" descr="A close up of a newspaper&#10;&#10;Description automatically generated">
            <a:extLst>
              <a:ext uri="{FF2B5EF4-FFF2-40B4-BE49-F238E27FC236}">
                <a16:creationId xmlns:a16="http://schemas.microsoft.com/office/drawing/2014/main" id="{7A3555A9-E3D7-470B-BFAA-8A7CE10EB713}"/>
              </a:ext>
            </a:extLst>
          </p:cNvPr>
          <p:cNvPicPr>
            <a:picLocks noChangeAspect="1"/>
          </p:cNvPicPr>
          <p:nvPr/>
        </p:nvPicPr>
        <p:blipFill>
          <a:blip r:embed="rId2"/>
          <a:stretch>
            <a:fillRect/>
          </a:stretch>
        </p:blipFill>
        <p:spPr>
          <a:xfrm>
            <a:off x="8612373" y="1328394"/>
            <a:ext cx="2976996" cy="4472662"/>
          </a:xfrm>
          <a:prstGeom prst="rect">
            <a:avLst/>
          </a:prstGeom>
        </p:spPr>
      </p:pic>
      <p:sp>
        <p:nvSpPr>
          <p:cNvPr id="4" name="Date Placeholder 3">
            <a:extLst>
              <a:ext uri="{FF2B5EF4-FFF2-40B4-BE49-F238E27FC236}">
                <a16:creationId xmlns:a16="http://schemas.microsoft.com/office/drawing/2014/main" id="{65B3085D-5433-F501-DD48-CE65600DB995}"/>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86212B8E-82E9-4D31-28A0-550B9E7D6991}"/>
              </a:ext>
            </a:extLst>
          </p:cNvPr>
          <p:cNvSpPr>
            <a:spLocks noGrp="1"/>
          </p:cNvSpPr>
          <p:nvPr>
            <p:ph type="ftr" sz="quarter" idx="11"/>
          </p:nvPr>
        </p:nvSpPr>
        <p:spPr/>
        <p:txBody>
          <a:bodyPr/>
          <a:lstStyle/>
          <a:p>
            <a:r>
              <a:rPr lang="en-US"/>
              <a:t>Lecture 9 - Computing Landscape</a:t>
            </a:r>
            <a:endParaRPr lang="en-US" dirty="0"/>
          </a:p>
        </p:txBody>
      </p:sp>
      <p:sp>
        <p:nvSpPr>
          <p:cNvPr id="7" name="Slide Number Placeholder 6">
            <a:extLst>
              <a:ext uri="{FF2B5EF4-FFF2-40B4-BE49-F238E27FC236}">
                <a16:creationId xmlns:a16="http://schemas.microsoft.com/office/drawing/2014/main" id="{253DC595-4C22-AF2A-905C-80CF5DB32075}"/>
              </a:ext>
            </a:extLst>
          </p:cNvPr>
          <p:cNvSpPr>
            <a:spLocks noGrp="1"/>
          </p:cNvSpPr>
          <p:nvPr>
            <p:ph type="sldNum" sz="quarter" idx="12"/>
          </p:nvPr>
        </p:nvSpPr>
        <p:spPr/>
        <p:txBody>
          <a:bodyPr/>
          <a:lstStyle/>
          <a:p>
            <a:fld id="{B5CEABB6-07DC-46E8-9B57-56EC44A396E5}" type="slidenum">
              <a:rPr lang="en-US" smtClean="0"/>
              <a:t>17</a:t>
            </a:fld>
            <a:endParaRPr lang="en-US" dirty="0"/>
          </a:p>
        </p:txBody>
      </p:sp>
    </p:spTree>
    <p:extLst>
      <p:ext uri="{BB962C8B-B14F-4D97-AF65-F5344CB8AC3E}">
        <p14:creationId xmlns:p14="http://schemas.microsoft.com/office/powerpoint/2010/main" val="293228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801893"/>
          </a:xfrm>
        </p:spPr>
        <p:txBody>
          <a:bodyPr>
            <a:normAutofit/>
          </a:bodyPr>
          <a:lstStyle/>
          <a:p>
            <a:r>
              <a:rPr lang="en-US" sz="3600" dirty="0"/>
              <a:t>Task 1: </a:t>
            </a:r>
            <a:r>
              <a:rPr lang="en-US" sz="3600"/>
              <a:t>Critically evaluate following </a:t>
            </a:r>
            <a:r>
              <a:rPr lang="en-US" sz="3600" dirty="0"/>
              <a:t>questions.</a:t>
            </a:r>
          </a:p>
        </p:txBody>
      </p:sp>
      <p:sp>
        <p:nvSpPr>
          <p:cNvPr id="3" name="Content Placeholder 2"/>
          <p:cNvSpPr>
            <a:spLocks noGrp="1"/>
          </p:cNvSpPr>
          <p:nvPr>
            <p:ph idx="1"/>
          </p:nvPr>
        </p:nvSpPr>
        <p:spPr>
          <a:xfrm>
            <a:off x="831274" y="1457742"/>
            <a:ext cx="10474036" cy="4678017"/>
          </a:xfrm>
        </p:spPr>
        <p:txBody>
          <a:bodyPr>
            <a:noAutofit/>
          </a:bodyPr>
          <a:lstStyle/>
          <a:p>
            <a:r>
              <a:rPr lang="en-US" sz="2200" dirty="0"/>
              <a:t>Some say that no technology is inherently good or evil; rather, any technology can be used for either good or evil purposes. Do you share this view?</a:t>
            </a:r>
          </a:p>
          <a:p>
            <a:r>
              <a:rPr lang="en-US" sz="2200" dirty="0"/>
              <a:t>“Thanks to a communications and software revolution, we are more ‘connected’ than ever before — by cell phone, email, and video conferencing — yet more disconnected than in the past from social interaction”. Do you agree?</a:t>
            </a:r>
          </a:p>
          <a:p>
            <a:r>
              <a:rPr lang="en-US" sz="2200" dirty="0"/>
              <a:t>What do you think are the main driving forces behind technology advances? Are you happy with the fast pace of the changes, or do you wish it were slower?</a:t>
            </a:r>
          </a:p>
          <a:p>
            <a:r>
              <a:rPr lang="en-US" sz="2200" dirty="0"/>
              <a:t>Do you tend to acquire new technological devices before or after the majority of your friends? What are the pros and cons of being an early/late adopter of a new technology?</a:t>
            </a:r>
          </a:p>
        </p:txBody>
      </p:sp>
      <p:sp>
        <p:nvSpPr>
          <p:cNvPr id="4" name="Date Placeholder 3">
            <a:extLst>
              <a:ext uri="{FF2B5EF4-FFF2-40B4-BE49-F238E27FC236}">
                <a16:creationId xmlns:a16="http://schemas.microsoft.com/office/drawing/2014/main" id="{BD7412DC-54E6-B033-28FE-90B20F0DD527}"/>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5C604B3A-2817-5E06-B014-3E9782C3405A}"/>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19760F2E-A84B-8090-0DC2-9ABC58E11C85}"/>
              </a:ext>
            </a:extLst>
          </p:cNvPr>
          <p:cNvSpPr>
            <a:spLocks noGrp="1"/>
          </p:cNvSpPr>
          <p:nvPr>
            <p:ph type="sldNum" sz="quarter" idx="12"/>
          </p:nvPr>
        </p:nvSpPr>
        <p:spPr/>
        <p:txBody>
          <a:bodyPr/>
          <a:lstStyle/>
          <a:p>
            <a:fld id="{B5CEABB6-07DC-46E8-9B57-56EC44A396E5}" type="slidenum">
              <a:rPr lang="en-US" smtClean="0"/>
              <a:t>18</a:t>
            </a:fld>
            <a:endParaRPr lang="en-US" dirty="0"/>
          </a:p>
        </p:txBody>
      </p:sp>
    </p:spTree>
    <p:extLst>
      <p:ext uri="{BB962C8B-B14F-4D97-AF65-F5344CB8AC3E}">
        <p14:creationId xmlns:p14="http://schemas.microsoft.com/office/powerpoint/2010/main" val="2868036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1524000" y="1066801"/>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eaLnBrk="1" hangingPunct="1">
              <a:spcBef>
                <a:spcPct val="50000"/>
              </a:spcBef>
            </a:pPr>
            <a:endParaRPr lang="en-US" sz="1800" b="1">
              <a:latin typeface="Arial" charset="0"/>
            </a:endParaRPr>
          </a:p>
        </p:txBody>
      </p:sp>
      <p:sp>
        <p:nvSpPr>
          <p:cNvPr id="301064" name="Rectangle 8"/>
          <p:cNvSpPr>
            <a:spLocks noGrp="1" noChangeArrowheads="1"/>
          </p:cNvSpPr>
          <p:nvPr>
            <p:ph type="title"/>
          </p:nvPr>
        </p:nvSpPr>
        <p:spPr/>
        <p:txBody>
          <a:bodyPr>
            <a:noAutofit/>
          </a:bodyPr>
          <a:lstStyle/>
          <a:p>
            <a:pPr>
              <a:defRPr/>
            </a:pPr>
            <a:r>
              <a:rPr lang="en-US" sz="3200" dirty="0"/>
              <a:t>Task 1 –Point 2</a:t>
            </a:r>
            <a:br>
              <a:rPr lang="en-US" sz="3200" dirty="0"/>
            </a:br>
            <a:r>
              <a:rPr lang="en-US" sz="3200" dirty="0"/>
              <a:t>Nonverbal Communication</a:t>
            </a:r>
            <a:br>
              <a:rPr lang="en-US" sz="3200" dirty="0"/>
            </a:br>
            <a:r>
              <a:rPr lang="en-US" sz="3200" dirty="0"/>
              <a:t>(some times called “silent language”)</a:t>
            </a:r>
          </a:p>
        </p:txBody>
      </p:sp>
      <p:sp>
        <p:nvSpPr>
          <p:cNvPr id="17412" name="Rectangle 9"/>
          <p:cNvSpPr>
            <a:spLocks noGrp="1" noChangeArrowheads="1"/>
          </p:cNvSpPr>
          <p:nvPr>
            <p:ph idx="1"/>
          </p:nvPr>
        </p:nvSpPr>
        <p:spPr>
          <a:xfrm>
            <a:off x="846406" y="1539020"/>
            <a:ext cx="10515600" cy="5029200"/>
          </a:xfrm>
        </p:spPr>
        <p:txBody>
          <a:bodyPr/>
          <a:lstStyle/>
          <a:p>
            <a:pPr eaLnBrk="1" hangingPunct="1">
              <a:lnSpc>
                <a:spcPct val="90000"/>
              </a:lnSpc>
              <a:buFont typeface="Wingdings 2" pitchFamily="18" charset="2"/>
              <a:buNone/>
            </a:pPr>
            <a:r>
              <a:rPr lang="en-US" dirty="0"/>
              <a:t> </a:t>
            </a:r>
          </a:p>
          <a:p>
            <a:pPr eaLnBrk="1" hangingPunct="1">
              <a:lnSpc>
                <a:spcPct val="90000"/>
              </a:lnSpc>
            </a:pPr>
            <a:r>
              <a:rPr lang="en-US" dirty="0"/>
              <a:t>Defined as “nonword human response (such as gestures, facial expressions) and the perceived characteristics of the environment through which the human verbal and nonverbal messages are transmitted”.</a:t>
            </a:r>
          </a:p>
          <a:p>
            <a:pPr eaLnBrk="1" hangingPunct="1">
              <a:lnSpc>
                <a:spcPct val="90000"/>
              </a:lnSpc>
            </a:pPr>
            <a:endParaRPr lang="en-US" dirty="0"/>
          </a:p>
          <a:p>
            <a:pPr eaLnBrk="1" hangingPunct="1">
              <a:lnSpc>
                <a:spcPct val="90000"/>
              </a:lnSpc>
              <a:buFont typeface="Wingdings 2" pitchFamily="18" charset="2"/>
              <a:buNone/>
            </a:pPr>
            <a:r>
              <a:rPr lang="en-US" dirty="0"/>
              <a:t>	</a:t>
            </a:r>
            <a:r>
              <a:rPr lang="en-US" dirty="0">
                <a:hlinkClick r:id="rId3" action="ppaction://hlinkfile"/>
              </a:rPr>
              <a:t>Nonverbal communication - Video</a:t>
            </a:r>
            <a:endParaRPr lang="en-US" dirty="0"/>
          </a:p>
          <a:p>
            <a:pPr eaLnBrk="1" hangingPunct="1">
              <a:lnSpc>
                <a:spcPct val="90000"/>
              </a:lnSpc>
            </a:pPr>
            <a:endParaRPr lang="en-US" dirty="0"/>
          </a:p>
        </p:txBody>
      </p:sp>
      <p:sp>
        <p:nvSpPr>
          <p:cNvPr id="8" name="Slide Number Placeholder 7"/>
          <p:cNvSpPr>
            <a:spLocks noGrp="1"/>
          </p:cNvSpPr>
          <p:nvPr>
            <p:ph type="sldNum" sz="quarter" idx="12"/>
          </p:nvPr>
        </p:nvSpPr>
        <p:spPr/>
        <p:txBody>
          <a:bodyPr/>
          <a:lstStyle/>
          <a:p>
            <a:pPr>
              <a:defRPr/>
            </a:pPr>
            <a:fld id="{34A2A106-2DF0-4AAA-953A-98E0C520FB73}" type="slidenum">
              <a:rPr lang="en-US" smtClean="0"/>
              <a:pPr>
                <a:defRPr/>
              </a:pPr>
              <a:t>19</a:t>
            </a:fld>
            <a:endParaRPr lang="en-US" dirty="0"/>
          </a:p>
        </p:txBody>
      </p:sp>
      <p:sp>
        <p:nvSpPr>
          <p:cNvPr id="2" name="Date Placeholder 1">
            <a:extLst>
              <a:ext uri="{FF2B5EF4-FFF2-40B4-BE49-F238E27FC236}">
                <a16:creationId xmlns:a16="http://schemas.microsoft.com/office/drawing/2014/main" id="{88E87DFF-1CD8-8661-F473-A24020D2061F}"/>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63A84374-F548-5BCE-9D94-20C042A0EEC9}"/>
              </a:ext>
            </a:extLst>
          </p:cNvPr>
          <p:cNvSpPr>
            <a:spLocks noGrp="1"/>
          </p:cNvSpPr>
          <p:nvPr>
            <p:ph type="ftr" sz="quarter" idx="11"/>
          </p:nvPr>
        </p:nvSpPr>
        <p:spPr/>
        <p:txBody>
          <a:bodyPr/>
          <a:lstStyle/>
          <a:p>
            <a:pPr>
              <a:defRPr/>
            </a:pPr>
            <a:r>
              <a:rPr lang="en-US"/>
              <a:t>Lecture 9 - Computing Landscape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ACBD-C31A-6A11-2F32-38D5CFBC7C5F}"/>
              </a:ext>
            </a:extLst>
          </p:cNvPr>
          <p:cNvSpPr>
            <a:spLocks noGrp="1"/>
          </p:cNvSpPr>
          <p:nvPr>
            <p:ph type="title"/>
          </p:nvPr>
        </p:nvSpPr>
        <p:spPr/>
        <p:txBody>
          <a:bodyPr>
            <a:normAutofit fontScale="90000"/>
          </a:bodyPr>
          <a:lstStyle/>
          <a:p>
            <a:r>
              <a:rPr lang="en-US" dirty="0"/>
              <a:t>Attendance</a:t>
            </a:r>
            <a:br>
              <a:rPr lang="en-US" dirty="0"/>
            </a:br>
            <a:br>
              <a:rPr lang="en-US" dirty="0"/>
            </a:br>
            <a:r>
              <a:rPr lang="en-US" dirty="0"/>
              <a:t>https:</a:t>
            </a:r>
          </a:p>
        </p:txBody>
      </p:sp>
      <p:sp>
        <p:nvSpPr>
          <p:cNvPr id="6" name="Footer Placeholder 5">
            <a:extLst>
              <a:ext uri="{FF2B5EF4-FFF2-40B4-BE49-F238E27FC236}">
                <a16:creationId xmlns:a16="http://schemas.microsoft.com/office/drawing/2014/main" id="{2E080CA9-4F72-1552-43AE-CB5FEDE3E315}"/>
              </a:ext>
            </a:extLst>
          </p:cNvPr>
          <p:cNvSpPr>
            <a:spLocks noGrp="1"/>
          </p:cNvSpPr>
          <p:nvPr>
            <p:ph type="ftr" sz="quarter" idx="11"/>
          </p:nvPr>
        </p:nvSpPr>
        <p:spPr/>
        <p:txBody>
          <a:bodyPr/>
          <a:lstStyle/>
          <a:p>
            <a:r>
              <a:rPr lang="en-US"/>
              <a:t>Lecture 9 - Computing Landscape</a:t>
            </a:r>
            <a:endParaRPr lang="en-US" dirty="0"/>
          </a:p>
        </p:txBody>
      </p:sp>
      <p:sp>
        <p:nvSpPr>
          <p:cNvPr id="7" name="Slide Number Placeholder 6">
            <a:extLst>
              <a:ext uri="{FF2B5EF4-FFF2-40B4-BE49-F238E27FC236}">
                <a16:creationId xmlns:a16="http://schemas.microsoft.com/office/drawing/2014/main" id="{C2129F21-720C-A6C4-4707-C92C26BD66CF}"/>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2" name="Date Placeholder 1">
            <a:extLst>
              <a:ext uri="{FF2B5EF4-FFF2-40B4-BE49-F238E27FC236}">
                <a16:creationId xmlns:a16="http://schemas.microsoft.com/office/drawing/2014/main" id="{443ED54B-EC64-2EE6-308C-13EB673CB7E2}"/>
              </a:ext>
            </a:extLst>
          </p:cNvPr>
          <p:cNvSpPr>
            <a:spLocks noGrp="1"/>
          </p:cNvSpPr>
          <p:nvPr>
            <p:ph type="dt" sz="half" idx="10"/>
          </p:nvPr>
        </p:nvSpPr>
        <p:spPr/>
        <p:txBody>
          <a:bodyPr/>
          <a:lstStyle/>
          <a:p>
            <a:r>
              <a:rPr lang="en-US"/>
              <a:t>IT2090</a:t>
            </a:r>
            <a:endParaRPr lang="en-US" dirty="0"/>
          </a:p>
        </p:txBody>
      </p:sp>
    </p:spTree>
    <p:extLst>
      <p:ext uri="{BB962C8B-B14F-4D97-AF65-F5344CB8AC3E}">
        <p14:creationId xmlns:p14="http://schemas.microsoft.com/office/powerpoint/2010/main" val="3410197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p:cNvSpPr txBox="1">
            <a:spLocks noChangeArrowheads="1"/>
          </p:cNvSpPr>
          <p:nvPr/>
        </p:nvSpPr>
        <p:spPr bwMode="auto">
          <a:xfrm>
            <a:off x="1524000" y="1066801"/>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eaLnBrk="1" hangingPunct="1">
              <a:spcBef>
                <a:spcPct val="50000"/>
              </a:spcBef>
            </a:pPr>
            <a:endParaRPr lang="en-US" sz="1800" b="1">
              <a:latin typeface="Arial" charset="0"/>
            </a:endParaRPr>
          </a:p>
        </p:txBody>
      </p:sp>
      <p:sp>
        <p:nvSpPr>
          <p:cNvPr id="301064" name="Rectangle 8"/>
          <p:cNvSpPr>
            <a:spLocks noGrp="1" noChangeArrowheads="1"/>
          </p:cNvSpPr>
          <p:nvPr>
            <p:ph type="title"/>
          </p:nvPr>
        </p:nvSpPr>
        <p:spPr/>
        <p:txBody>
          <a:bodyPr>
            <a:normAutofit/>
          </a:bodyPr>
          <a:lstStyle/>
          <a:p>
            <a:pPr>
              <a:defRPr/>
            </a:pPr>
            <a:r>
              <a:rPr lang="en-US" sz="3200" dirty="0"/>
              <a:t>Nonverbal Communication</a:t>
            </a:r>
            <a:br>
              <a:rPr lang="en-US" sz="3200" dirty="0"/>
            </a:br>
            <a:r>
              <a:rPr lang="en-US" sz="3200" dirty="0"/>
              <a:t>cont’d</a:t>
            </a:r>
          </a:p>
        </p:txBody>
      </p:sp>
      <p:sp>
        <p:nvSpPr>
          <p:cNvPr id="18436" name="Rectangle 9"/>
          <p:cNvSpPr>
            <a:spLocks noGrp="1" noChangeArrowheads="1"/>
          </p:cNvSpPr>
          <p:nvPr>
            <p:ph idx="1"/>
          </p:nvPr>
        </p:nvSpPr>
        <p:spPr>
          <a:xfrm>
            <a:off x="1752600" y="1600200"/>
            <a:ext cx="8229600" cy="5029200"/>
          </a:xfrm>
        </p:spPr>
        <p:txBody>
          <a:bodyPr/>
          <a:lstStyle/>
          <a:p>
            <a:pPr eaLnBrk="1" hangingPunct="1">
              <a:lnSpc>
                <a:spcPct val="90000"/>
              </a:lnSpc>
              <a:buFont typeface="Wingdings 2" pitchFamily="18" charset="2"/>
              <a:buNone/>
            </a:pPr>
            <a:r>
              <a:rPr lang="en-US" b="1"/>
              <a:t>Body Language and Paralanguage</a:t>
            </a:r>
          </a:p>
          <a:p>
            <a:pPr eaLnBrk="1" hangingPunct="1">
              <a:lnSpc>
                <a:spcPct val="90000"/>
              </a:lnSpc>
              <a:buFont typeface="Wingdings 2" pitchFamily="18" charset="2"/>
              <a:buNone/>
            </a:pPr>
            <a:endParaRPr lang="en-US" b="1"/>
          </a:p>
          <a:p>
            <a:pPr eaLnBrk="1" hangingPunct="1">
              <a:lnSpc>
                <a:spcPct val="90000"/>
              </a:lnSpc>
            </a:pPr>
            <a:r>
              <a:rPr lang="en-US" b="1"/>
              <a:t>Body Language</a:t>
            </a:r>
          </a:p>
          <a:p>
            <a:pPr lvl="1" eaLnBrk="1" hangingPunct="1">
              <a:lnSpc>
                <a:spcPct val="90000"/>
              </a:lnSpc>
            </a:pPr>
            <a:r>
              <a:rPr lang="en-US"/>
              <a:t>Facial expressions</a:t>
            </a:r>
          </a:p>
          <a:p>
            <a:pPr lvl="1" eaLnBrk="1" hangingPunct="1">
              <a:lnSpc>
                <a:spcPct val="90000"/>
              </a:lnSpc>
            </a:pPr>
            <a:r>
              <a:rPr lang="en-US"/>
              <a:t>Eyes</a:t>
            </a:r>
          </a:p>
          <a:p>
            <a:pPr lvl="1" eaLnBrk="1" hangingPunct="1">
              <a:lnSpc>
                <a:spcPct val="90000"/>
              </a:lnSpc>
            </a:pPr>
            <a:r>
              <a:rPr lang="en-US"/>
              <a:t>Feet</a:t>
            </a:r>
          </a:p>
          <a:p>
            <a:pPr lvl="1" eaLnBrk="1" hangingPunct="1">
              <a:lnSpc>
                <a:spcPct val="90000"/>
              </a:lnSpc>
            </a:pPr>
            <a:r>
              <a:rPr lang="en-US"/>
              <a:t>Hands</a:t>
            </a:r>
          </a:p>
          <a:p>
            <a:pPr lvl="1" eaLnBrk="1" hangingPunct="1">
              <a:lnSpc>
                <a:spcPct val="90000"/>
              </a:lnSpc>
            </a:pPr>
            <a:r>
              <a:rPr lang="en-US"/>
              <a:t>Posture</a:t>
            </a:r>
          </a:p>
          <a:p>
            <a:pPr lvl="1" eaLnBrk="1" hangingPunct="1">
              <a:lnSpc>
                <a:spcPct val="90000"/>
              </a:lnSpc>
            </a:pPr>
            <a:endParaRPr lang="en-US"/>
          </a:p>
          <a:p>
            <a:pPr lvl="1" eaLnBrk="1" hangingPunct="1">
              <a:lnSpc>
                <a:spcPct val="90000"/>
              </a:lnSpc>
              <a:buFont typeface="Wingdings" pitchFamily="2" charset="2"/>
              <a:buNone/>
            </a:pPr>
            <a:r>
              <a:rPr lang="en-US"/>
              <a:t>E.g.  Good salespeople, advertisers capitalized on 	    their knowledge of people’s eyes.</a:t>
            </a:r>
          </a:p>
        </p:txBody>
      </p:sp>
      <p:sp>
        <p:nvSpPr>
          <p:cNvPr id="8" name="Slide Number Placeholder 7"/>
          <p:cNvSpPr>
            <a:spLocks noGrp="1"/>
          </p:cNvSpPr>
          <p:nvPr>
            <p:ph type="sldNum" sz="quarter" idx="12"/>
          </p:nvPr>
        </p:nvSpPr>
        <p:spPr/>
        <p:txBody>
          <a:bodyPr/>
          <a:lstStyle/>
          <a:p>
            <a:pPr>
              <a:defRPr/>
            </a:pPr>
            <a:fld id="{3AEAC737-810D-4202-9D69-159BFFE3F1AD}" type="slidenum">
              <a:rPr lang="en-US" smtClean="0"/>
              <a:pPr>
                <a:defRPr/>
              </a:pPr>
              <a:t>20</a:t>
            </a:fld>
            <a:endParaRPr lang="en-US" dirty="0"/>
          </a:p>
        </p:txBody>
      </p:sp>
      <p:sp>
        <p:nvSpPr>
          <p:cNvPr id="2" name="Date Placeholder 1">
            <a:extLst>
              <a:ext uri="{FF2B5EF4-FFF2-40B4-BE49-F238E27FC236}">
                <a16:creationId xmlns:a16="http://schemas.microsoft.com/office/drawing/2014/main" id="{E159A661-C00A-E289-40FB-A0C89168F7A2}"/>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BFD0534C-1C6B-A540-B1E0-D330BF96B841}"/>
              </a:ext>
            </a:extLst>
          </p:cNvPr>
          <p:cNvSpPr>
            <a:spLocks noGrp="1"/>
          </p:cNvSpPr>
          <p:nvPr>
            <p:ph type="ftr" sz="quarter" idx="11"/>
          </p:nvPr>
        </p:nvSpPr>
        <p:spPr/>
        <p:txBody>
          <a:bodyPr/>
          <a:lstStyle/>
          <a:p>
            <a:pPr>
              <a:defRPr/>
            </a:pPr>
            <a:r>
              <a:rPr lang="en-US"/>
              <a:t>Lecture 9 - Computing Landscape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1524000" y="1066801"/>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eaLnBrk="1" hangingPunct="1">
              <a:spcBef>
                <a:spcPct val="50000"/>
              </a:spcBef>
            </a:pPr>
            <a:endParaRPr lang="en-US" sz="1800" b="1">
              <a:latin typeface="Arial" charset="0"/>
            </a:endParaRPr>
          </a:p>
        </p:txBody>
      </p:sp>
      <p:sp>
        <p:nvSpPr>
          <p:cNvPr id="301064" name="Rectangle 8"/>
          <p:cNvSpPr>
            <a:spLocks noGrp="1" noChangeArrowheads="1"/>
          </p:cNvSpPr>
          <p:nvPr>
            <p:ph type="title"/>
          </p:nvPr>
        </p:nvSpPr>
        <p:spPr/>
        <p:txBody>
          <a:bodyPr>
            <a:normAutofit/>
          </a:bodyPr>
          <a:lstStyle/>
          <a:p>
            <a:pPr>
              <a:defRPr/>
            </a:pPr>
            <a:r>
              <a:rPr lang="en-US" sz="3200" dirty="0"/>
              <a:t>Nonverbal Communication</a:t>
            </a:r>
            <a:br>
              <a:rPr lang="en-US" sz="3200" dirty="0"/>
            </a:br>
            <a:r>
              <a:rPr lang="en-US" sz="3200" dirty="0"/>
              <a:t>cont’d</a:t>
            </a:r>
          </a:p>
        </p:txBody>
      </p:sp>
      <p:sp>
        <p:nvSpPr>
          <p:cNvPr id="19460" name="Rectangle 9"/>
          <p:cNvSpPr>
            <a:spLocks noGrp="1" noChangeArrowheads="1"/>
          </p:cNvSpPr>
          <p:nvPr>
            <p:ph idx="1"/>
          </p:nvPr>
        </p:nvSpPr>
        <p:spPr>
          <a:xfrm>
            <a:off x="1752600" y="1371600"/>
            <a:ext cx="8229600" cy="4190999"/>
          </a:xfrm>
        </p:spPr>
        <p:txBody>
          <a:bodyPr/>
          <a:lstStyle/>
          <a:p>
            <a:pPr eaLnBrk="1" hangingPunct="1">
              <a:lnSpc>
                <a:spcPct val="90000"/>
              </a:lnSpc>
              <a:buFont typeface="Wingdings 2" pitchFamily="18" charset="2"/>
              <a:buNone/>
            </a:pPr>
            <a:endParaRPr lang="en-US" b="1" dirty="0"/>
          </a:p>
          <a:p>
            <a:pPr eaLnBrk="1" hangingPunct="1">
              <a:lnSpc>
                <a:spcPct val="90000"/>
              </a:lnSpc>
            </a:pPr>
            <a:r>
              <a:rPr lang="en-US" b="1" dirty="0"/>
              <a:t>Paralanguage</a:t>
            </a:r>
          </a:p>
          <a:p>
            <a:pPr lvl="1" eaLnBrk="1" hangingPunct="1">
              <a:lnSpc>
                <a:spcPct val="90000"/>
              </a:lnSpc>
            </a:pPr>
            <a:r>
              <a:rPr lang="en-US" dirty="0"/>
              <a:t>Voice quality</a:t>
            </a:r>
          </a:p>
          <a:p>
            <a:pPr lvl="1" eaLnBrk="1" hangingPunct="1">
              <a:lnSpc>
                <a:spcPct val="90000"/>
              </a:lnSpc>
            </a:pPr>
            <a:r>
              <a:rPr lang="en-US" dirty="0"/>
              <a:t>Tone</a:t>
            </a:r>
          </a:p>
          <a:p>
            <a:pPr lvl="1" eaLnBrk="1" hangingPunct="1">
              <a:lnSpc>
                <a:spcPct val="90000"/>
              </a:lnSpc>
            </a:pPr>
            <a:r>
              <a:rPr lang="en-US" dirty="0"/>
              <a:t>Volume</a:t>
            </a:r>
          </a:p>
          <a:p>
            <a:pPr lvl="1" eaLnBrk="1" hangingPunct="1">
              <a:lnSpc>
                <a:spcPct val="90000"/>
              </a:lnSpc>
            </a:pPr>
            <a:r>
              <a:rPr lang="en-US" dirty="0"/>
              <a:t>Speech rate</a:t>
            </a:r>
          </a:p>
          <a:p>
            <a:pPr lvl="1" eaLnBrk="1" hangingPunct="1">
              <a:lnSpc>
                <a:spcPct val="90000"/>
              </a:lnSpc>
            </a:pPr>
            <a:r>
              <a:rPr lang="en-US" dirty="0"/>
              <a:t>Pitch</a:t>
            </a:r>
          </a:p>
          <a:p>
            <a:pPr lvl="1" eaLnBrk="1" hangingPunct="1">
              <a:lnSpc>
                <a:spcPct val="90000"/>
              </a:lnSpc>
            </a:pPr>
            <a:r>
              <a:rPr lang="en-US" dirty="0" err="1"/>
              <a:t>Nonfluencies</a:t>
            </a:r>
            <a:r>
              <a:rPr lang="en-US" dirty="0"/>
              <a:t> (“ah”, “um”, or “uh”)</a:t>
            </a:r>
          </a:p>
          <a:p>
            <a:pPr lvl="1" eaLnBrk="1" hangingPunct="1">
              <a:lnSpc>
                <a:spcPct val="90000"/>
              </a:lnSpc>
            </a:pPr>
            <a:r>
              <a:rPr lang="en-US" dirty="0"/>
              <a:t>Laughing</a:t>
            </a:r>
          </a:p>
          <a:p>
            <a:pPr lvl="1" eaLnBrk="1" hangingPunct="1">
              <a:lnSpc>
                <a:spcPct val="90000"/>
              </a:lnSpc>
            </a:pPr>
            <a:r>
              <a:rPr lang="en-US" dirty="0"/>
              <a:t>Yawning</a:t>
            </a:r>
          </a:p>
        </p:txBody>
      </p:sp>
      <p:sp>
        <p:nvSpPr>
          <p:cNvPr id="8" name="Slide Number Placeholder 7"/>
          <p:cNvSpPr>
            <a:spLocks noGrp="1"/>
          </p:cNvSpPr>
          <p:nvPr>
            <p:ph type="sldNum" sz="quarter" idx="12"/>
          </p:nvPr>
        </p:nvSpPr>
        <p:spPr/>
        <p:txBody>
          <a:bodyPr/>
          <a:lstStyle/>
          <a:p>
            <a:pPr>
              <a:defRPr/>
            </a:pPr>
            <a:fld id="{01631F68-138E-470D-B48F-A154D94B487D}" type="slidenum">
              <a:rPr lang="en-US" smtClean="0"/>
              <a:pPr>
                <a:defRPr/>
              </a:pPr>
              <a:t>21</a:t>
            </a:fld>
            <a:endParaRPr lang="en-US" dirty="0"/>
          </a:p>
        </p:txBody>
      </p:sp>
      <p:sp>
        <p:nvSpPr>
          <p:cNvPr id="2" name="Date Placeholder 1">
            <a:extLst>
              <a:ext uri="{FF2B5EF4-FFF2-40B4-BE49-F238E27FC236}">
                <a16:creationId xmlns:a16="http://schemas.microsoft.com/office/drawing/2014/main" id="{B23C2CA4-A463-46F0-8656-50DC9A883282}"/>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C8DAA03E-D62C-10BD-E305-3321E807CA52}"/>
              </a:ext>
            </a:extLst>
          </p:cNvPr>
          <p:cNvSpPr>
            <a:spLocks noGrp="1"/>
          </p:cNvSpPr>
          <p:nvPr>
            <p:ph type="ftr" sz="quarter" idx="11"/>
          </p:nvPr>
        </p:nvSpPr>
        <p:spPr/>
        <p:txBody>
          <a:bodyPr/>
          <a:lstStyle/>
          <a:p>
            <a:pPr>
              <a:defRPr/>
            </a:pPr>
            <a:r>
              <a:rPr lang="en-US"/>
              <a:t>Lecture 9 - Computing Landscape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a:spLocks noChangeArrowheads="1"/>
          </p:cNvSpPr>
          <p:nvPr/>
        </p:nvSpPr>
        <p:spPr bwMode="auto">
          <a:xfrm>
            <a:off x="1524000" y="1066801"/>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800">
                <a:solidFill>
                  <a:schemeClr val="tx1"/>
                </a:solidFill>
                <a:latin typeface="Times New Roman" pitchFamily="18" charset="0"/>
              </a:defRPr>
            </a:lvl1pPr>
            <a:lvl2pPr marL="742950" indent="-285750" eaLnBrk="0" hangingPunct="0">
              <a:defRPr sz="3800">
                <a:solidFill>
                  <a:schemeClr val="tx1"/>
                </a:solidFill>
                <a:latin typeface="Times New Roman" pitchFamily="18" charset="0"/>
              </a:defRPr>
            </a:lvl2pPr>
            <a:lvl3pPr marL="1143000" indent="-228600" eaLnBrk="0" hangingPunct="0">
              <a:defRPr sz="3800">
                <a:solidFill>
                  <a:schemeClr val="tx1"/>
                </a:solidFill>
                <a:latin typeface="Times New Roman" pitchFamily="18" charset="0"/>
              </a:defRPr>
            </a:lvl3pPr>
            <a:lvl4pPr marL="1600200" indent="-228600" eaLnBrk="0" hangingPunct="0">
              <a:defRPr sz="3800">
                <a:solidFill>
                  <a:schemeClr val="tx1"/>
                </a:solidFill>
                <a:latin typeface="Times New Roman" pitchFamily="18" charset="0"/>
              </a:defRPr>
            </a:lvl4pPr>
            <a:lvl5pPr marL="2057400" indent="-228600" eaLnBrk="0" hangingPunct="0">
              <a:defRPr sz="3800">
                <a:solidFill>
                  <a:schemeClr val="tx1"/>
                </a:solidFill>
                <a:latin typeface="Times New Roman" pitchFamily="18" charset="0"/>
              </a:defRPr>
            </a:lvl5pPr>
            <a:lvl6pPr marL="2514600" indent="-228600" eaLnBrk="0" fontAlgn="base" hangingPunct="0">
              <a:spcBef>
                <a:spcPct val="0"/>
              </a:spcBef>
              <a:spcAft>
                <a:spcPct val="0"/>
              </a:spcAft>
              <a:defRPr sz="3800">
                <a:solidFill>
                  <a:schemeClr val="tx1"/>
                </a:solidFill>
                <a:latin typeface="Times New Roman" pitchFamily="18" charset="0"/>
              </a:defRPr>
            </a:lvl6pPr>
            <a:lvl7pPr marL="2971800" indent="-228600" eaLnBrk="0" fontAlgn="base" hangingPunct="0">
              <a:spcBef>
                <a:spcPct val="0"/>
              </a:spcBef>
              <a:spcAft>
                <a:spcPct val="0"/>
              </a:spcAft>
              <a:defRPr sz="3800">
                <a:solidFill>
                  <a:schemeClr val="tx1"/>
                </a:solidFill>
                <a:latin typeface="Times New Roman" pitchFamily="18" charset="0"/>
              </a:defRPr>
            </a:lvl7pPr>
            <a:lvl8pPr marL="3429000" indent="-228600" eaLnBrk="0" fontAlgn="base" hangingPunct="0">
              <a:spcBef>
                <a:spcPct val="0"/>
              </a:spcBef>
              <a:spcAft>
                <a:spcPct val="0"/>
              </a:spcAft>
              <a:defRPr sz="3800">
                <a:solidFill>
                  <a:schemeClr val="tx1"/>
                </a:solidFill>
                <a:latin typeface="Times New Roman" pitchFamily="18" charset="0"/>
              </a:defRPr>
            </a:lvl8pPr>
            <a:lvl9pPr marL="3886200" indent="-228600" eaLnBrk="0" fontAlgn="base" hangingPunct="0">
              <a:spcBef>
                <a:spcPct val="0"/>
              </a:spcBef>
              <a:spcAft>
                <a:spcPct val="0"/>
              </a:spcAft>
              <a:defRPr sz="3800">
                <a:solidFill>
                  <a:schemeClr val="tx1"/>
                </a:solidFill>
                <a:latin typeface="Times New Roman" pitchFamily="18" charset="0"/>
              </a:defRPr>
            </a:lvl9pPr>
          </a:lstStyle>
          <a:p>
            <a:pPr eaLnBrk="1" hangingPunct="1">
              <a:spcBef>
                <a:spcPct val="50000"/>
              </a:spcBef>
            </a:pPr>
            <a:endParaRPr lang="en-US" sz="1800" b="1">
              <a:latin typeface="Arial" charset="0"/>
            </a:endParaRPr>
          </a:p>
        </p:txBody>
      </p:sp>
      <p:sp>
        <p:nvSpPr>
          <p:cNvPr id="303108" name="Rectangle 4"/>
          <p:cNvSpPr>
            <a:spLocks noGrp="1" noChangeArrowheads="1"/>
          </p:cNvSpPr>
          <p:nvPr>
            <p:ph type="title"/>
          </p:nvPr>
        </p:nvSpPr>
        <p:spPr/>
        <p:txBody>
          <a:bodyPr/>
          <a:lstStyle/>
          <a:p>
            <a:pPr>
              <a:defRPr/>
            </a:pPr>
            <a:r>
              <a:rPr lang="en-US" sz="3200" dirty="0"/>
              <a:t>A Basic Interpersonal Communication Model</a:t>
            </a:r>
          </a:p>
        </p:txBody>
      </p:sp>
      <p:sp>
        <p:nvSpPr>
          <p:cNvPr id="8" name="Slide Number Placeholder 7"/>
          <p:cNvSpPr>
            <a:spLocks noGrp="1"/>
          </p:cNvSpPr>
          <p:nvPr>
            <p:ph type="sldNum" sz="quarter" idx="12"/>
          </p:nvPr>
        </p:nvSpPr>
        <p:spPr/>
        <p:txBody>
          <a:bodyPr/>
          <a:lstStyle/>
          <a:p>
            <a:pPr>
              <a:defRPr/>
            </a:pPr>
            <a:fld id="{DCE4A807-463A-4A57-905D-C951437D2D45}" type="slidenum">
              <a:rPr lang="en-US" smtClean="0"/>
              <a:pPr>
                <a:defRPr/>
              </a:pPr>
              <a:t>22</a:t>
            </a:fld>
            <a:endParaRPr lang="en-US" dirty="0"/>
          </a:p>
        </p:txBody>
      </p:sp>
      <p:graphicFrame>
        <p:nvGraphicFramePr>
          <p:cNvPr id="1026" name="Object 3"/>
          <p:cNvGraphicFramePr>
            <a:graphicFrameLocks noGrp="1" noChangeAspect="1"/>
          </p:cNvGraphicFramePr>
          <p:nvPr>
            <p:ph idx="1"/>
          </p:nvPr>
        </p:nvGraphicFramePr>
        <p:xfrm>
          <a:off x="5340351" y="3622676"/>
          <a:ext cx="1266825" cy="485775"/>
        </p:xfrm>
        <a:graphic>
          <a:graphicData uri="http://schemas.openxmlformats.org/presentationml/2006/ole">
            <mc:AlternateContent xmlns:mc="http://schemas.openxmlformats.org/markup-compatibility/2006">
              <mc:Choice xmlns:v="urn:schemas-microsoft-com:vml" Requires="v">
                <p:oleObj name="Package" r:id="rId3" imgW="1266840" imgH="485640" progId="Package">
                  <p:embed/>
                </p:oleObj>
              </mc:Choice>
              <mc:Fallback>
                <p:oleObj name="Package" r:id="rId3" imgW="1266840" imgH="485640" progId="Package">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351" y="3622676"/>
                        <a:ext cx="1266825" cy="485775"/>
                      </a:xfrm>
                      <a:prstGeom prst="rect">
                        <a:avLst/>
                      </a:prstGeom>
                    </p:spPr>
                  </p:pic>
                </p:oleObj>
              </mc:Fallback>
            </mc:AlternateContent>
          </a:graphicData>
        </a:graphic>
      </p:graphicFrame>
      <p:pic>
        <p:nvPicPr>
          <p:cNvPr id="1030" name="Picture 8" descr="23020_f07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1" y="2286000"/>
            <a:ext cx="7726363"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52C8908B-A84E-CF19-D22D-FA44145D59F3}"/>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D9B8E09E-645C-2879-B9D3-D078A233B769}"/>
              </a:ext>
            </a:extLst>
          </p:cNvPr>
          <p:cNvSpPr>
            <a:spLocks noGrp="1"/>
          </p:cNvSpPr>
          <p:nvPr>
            <p:ph type="ftr" sz="quarter" idx="11"/>
          </p:nvPr>
        </p:nvSpPr>
        <p:spPr/>
        <p:txBody>
          <a:bodyPr/>
          <a:lstStyle/>
          <a:p>
            <a:pPr>
              <a:defRPr/>
            </a:pPr>
            <a:r>
              <a:rPr lang="en-US"/>
              <a:t>Lecture 9 - Computing Landscape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1981200" y="152400"/>
            <a:ext cx="8229600" cy="1252728"/>
          </a:xfrm>
        </p:spPr>
        <p:txBody>
          <a:bodyPr/>
          <a:lstStyle/>
          <a:p>
            <a:pPr>
              <a:defRPr/>
            </a:pPr>
            <a:r>
              <a:rPr lang="en-US" sz="3200" dirty="0"/>
              <a:t>Communication Media: Information Richness and Data Capacity</a:t>
            </a:r>
          </a:p>
        </p:txBody>
      </p:sp>
      <p:sp>
        <p:nvSpPr>
          <p:cNvPr id="4" name="Slide Number Placeholder 3"/>
          <p:cNvSpPr>
            <a:spLocks noGrp="1"/>
          </p:cNvSpPr>
          <p:nvPr>
            <p:ph type="sldNum" sz="quarter" idx="12"/>
          </p:nvPr>
        </p:nvSpPr>
        <p:spPr/>
        <p:txBody>
          <a:bodyPr/>
          <a:lstStyle/>
          <a:p>
            <a:pPr>
              <a:defRPr/>
            </a:pPr>
            <a:fld id="{04B8C65D-6679-4B70-BE7F-D1121D6A319E}" type="slidenum">
              <a:rPr lang="en-US" smtClean="0"/>
              <a:pPr>
                <a:defRPr/>
              </a:pPr>
              <a:t>23</a:t>
            </a:fld>
            <a:endParaRPr lang="en-US" dirty="0"/>
          </a:p>
        </p:txBody>
      </p:sp>
      <p:pic>
        <p:nvPicPr>
          <p:cNvPr id="25604" name="Picture 8" descr="23020_tb0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981201"/>
            <a:ext cx="784860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F3CDF4AC-4F0C-BCE6-9A66-9A28268E7CD3}"/>
              </a:ext>
            </a:extLst>
          </p:cNvPr>
          <p:cNvSpPr>
            <a:spLocks noGrp="1"/>
          </p:cNvSpPr>
          <p:nvPr>
            <p:ph type="dt" sz="half" idx="10"/>
          </p:nvPr>
        </p:nvSpPr>
        <p:spPr/>
        <p:txBody>
          <a:bodyPr/>
          <a:lstStyle/>
          <a:p>
            <a:pPr>
              <a:defRPr/>
            </a:pPr>
            <a:r>
              <a:rPr lang="en-US"/>
              <a:t>IT2090</a:t>
            </a:r>
            <a:endParaRPr lang="en-US" dirty="0"/>
          </a:p>
        </p:txBody>
      </p:sp>
      <p:sp>
        <p:nvSpPr>
          <p:cNvPr id="3" name="Footer Placeholder 2">
            <a:extLst>
              <a:ext uri="{FF2B5EF4-FFF2-40B4-BE49-F238E27FC236}">
                <a16:creationId xmlns:a16="http://schemas.microsoft.com/office/drawing/2014/main" id="{879C586B-B1C7-05B6-FF5C-7BE4C121F29B}"/>
              </a:ext>
            </a:extLst>
          </p:cNvPr>
          <p:cNvSpPr>
            <a:spLocks noGrp="1"/>
          </p:cNvSpPr>
          <p:nvPr>
            <p:ph type="ftr" sz="quarter" idx="11"/>
          </p:nvPr>
        </p:nvSpPr>
        <p:spPr/>
        <p:txBody>
          <a:bodyPr/>
          <a:lstStyle/>
          <a:p>
            <a:pPr>
              <a:defRPr/>
            </a:pPr>
            <a:r>
              <a:rPr lang="en-US"/>
              <a:t>Lecture 9 - Computing Landscape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85D3CE6-6E50-4F24-9D9A-524D0D8A9B67}"/>
              </a:ext>
            </a:extLst>
          </p:cNvPr>
          <p:cNvSpPr>
            <a:spLocks noGrp="1" noChangeArrowheads="1"/>
          </p:cNvSpPr>
          <p:nvPr>
            <p:ph type="title"/>
          </p:nvPr>
        </p:nvSpPr>
        <p:spPr>
          <a:xfrm>
            <a:off x="609600" y="381000"/>
            <a:ext cx="10515600" cy="640080"/>
          </a:xfrm>
        </p:spPr>
        <p:txBody>
          <a:bodyPr>
            <a:normAutofit fontScale="90000"/>
          </a:bodyPr>
          <a:lstStyle/>
          <a:p>
            <a:pPr eaLnBrk="1" fontAlgn="auto" hangingPunct="1">
              <a:spcAft>
                <a:spcPts val="0"/>
              </a:spcAft>
              <a:defRPr/>
            </a:pPr>
            <a:r>
              <a:rPr lang="en-US" i="1" dirty="0">
                <a:solidFill>
                  <a:schemeClr val="accent2">
                    <a:lumMod val="75000"/>
                  </a:schemeClr>
                </a:solidFill>
              </a:rPr>
              <a:t>Questions ?</a:t>
            </a:r>
          </a:p>
        </p:txBody>
      </p:sp>
      <p:sp>
        <p:nvSpPr>
          <p:cNvPr id="3" name="Footer Placeholder 2"/>
          <p:cNvSpPr>
            <a:spLocks noGrp="1"/>
          </p:cNvSpPr>
          <p:nvPr>
            <p:ph type="ftr" sz="quarter" idx="11"/>
          </p:nvPr>
        </p:nvSpPr>
        <p:spPr/>
        <p:txBody>
          <a:bodyPr/>
          <a:lstStyle/>
          <a:p>
            <a:pPr>
              <a:defRPr/>
            </a:pPr>
            <a:r>
              <a:rPr lang="en-US"/>
              <a:t>Lecture 9 - Computing Landscape</a:t>
            </a:r>
          </a:p>
        </p:txBody>
      </p:sp>
      <p:sp>
        <p:nvSpPr>
          <p:cNvPr id="4" name="Slide Number Placeholder 3"/>
          <p:cNvSpPr>
            <a:spLocks noGrp="1"/>
          </p:cNvSpPr>
          <p:nvPr>
            <p:ph type="sldNum" sz="quarter" idx="12"/>
          </p:nvPr>
        </p:nvSpPr>
        <p:spPr/>
        <p:txBody>
          <a:bodyPr/>
          <a:lstStyle/>
          <a:p>
            <a:pPr>
              <a:defRPr/>
            </a:pPr>
            <a:fld id="{0996DDF8-4A21-4BE8-858E-40F994D5DD99}" type="slidenum">
              <a:rPr lang="en-US" smtClean="0"/>
              <a:pPr>
                <a:defRPr/>
              </a:pPr>
              <a:t>24</a:t>
            </a:fld>
            <a:endParaRPr lang="en-US" dirty="0"/>
          </a:p>
        </p:txBody>
      </p:sp>
      <p:sp>
        <p:nvSpPr>
          <p:cNvPr id="5" name="Date Placeholder 4">
            <a:extLst>
              <a:ext uri="{FF2B5EF4-FFF2-40B4-BE49-F238E27FC236}">
                <a16:creationId xmlns:a16="http://schemas.microsoft.com/office/drawing/2014/main" id="{BD9D0B2D-3C1F-E157-AB88-912551204770}"/>
              </a:ext>
            </a:extLst>
          </p:cNvPr>
          <p:cNvSpPr>
            <a:spLocks noGrp="1"/>
          </p:cNvSpPr>
          <p:nvPr>
            <p:ph type="dt" sz="half" idx="10"/>
          </p:nvPr>
        </p:nvSpPr>
        <p:spPr/>
        <p:txBody>
          <a:bodyPr/>
          <a:lstStyle/>
          <a:p>
            <a:r>
              <a:rPr lang="en-US"/>
              <a:t>IT2090</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7" y="1815484"/>
            <a:ext cx="8361229" cy="1086237"/>
          </a:xfrm>
        </p:spPr>
        <p:txBody>
          <a:bodyPr>
            <a:normAutofit/>
          </a:bodyPr>
          <a:lstStyle/>
          <a:p>
            <a:r>
              <a:rPr lang="en-US" dirty="0"/>
              <a:t>COMPUTING LANDSCAPE</a:t>
            </a:r>
          </a:p>
        </p:txBody>
      </p:sp>
    </p:spTree>
    <p:extLst>
      <p:ext uri="{BB962C8B-B14F-4D97-AF65-F5344CB8AC3E}">
        <p14:creationId xmlns:p14="http://schemas.microsoft.com/office/powerpoint/2010/main" val="430898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 of the Lecture</a:t>
            </a:r>
          </a:p>
        </p:txBody>
      </p:sp>
      <p:sp>
        <p:nvSpPr>
          <p:cNvPr id="3" name="Content Placeholder 2"/>
          <p:cNvSpPr>
            <a:spLocks noGrp="1"/>
          </p:cNvSpPr>
          <p:nvPr>
            <p:ph idx="1"/>
          </p:nvPr>
        </p:nvSpPr>
        <p:spPr/>
        <p:txBody>
          <a:bodyPr>
            <a:normAutofit/>
          </a:bodyPr>
          <a:lstStyle/>
          <a:p>
            <a:r>
              <a:rPr lang="en-US" sz="3200" dirty="0"/>
              <a:t>You will be a professional who works in an area related to Computing</a:t>
            </a:r>
          </a:p>
          <a:p>
            <a:r>
              <a:rPr lang="en-US" sz="3200" dirty="0"/>
              <a:t>Be effective by knowing the Landscape of your domain</a:t>
            </a:r>
          </a:p>
          <a:p>
            <a:r>
              <a:rPr lang="en-US" sz="3200" dirty="0"/>
              <a:t>How and in Which ways your profession impacts the society</a:t>
            </a:r>
          </a:p>
        </p:txBody>
      </p:sp>
      <p:sp>
        <p:nvSpPr>
          <p:cNvPr id="4" name="Date Placeholder 3">
            <a:extLst>
              <a:ext uri="{FF2B5EF4-FFF2-40B4-BE49-F238E27FC236}">
                <a16:creationId xmlns:a16="http://schemas.microsoft.com/office/drawing/2014/main" id="{DF0E2334-8C03-ADC0-6CDD-D5F02C11AF13}"/>
              </a:ext>
            </a:extLst>
          </p:cNvPr>
          <p:cNvSpPr>
            <a:spLocks noGrp="1"/>
          </p:cNvSpPr>
          <p:nvPr>
            <p:ph type="dt" sz="half" idx="10"/>
          </p:nvPr>
        </p:nvSpPr>
        <p:spPr>
          <a:xfrm>
            <a:off x="838200" y="6416675"/>
            <a:ext cx="2743200" cy="365125"/>
          </a:xfrm>
        </p:spPr>
        <p:txBody>
          <a:bodyPr/>
          <a:lstStyle/>
          <a:p>
            <a:r>
              <a:rPr lang="en-US"/>
              <a:t>IT2090</a:t>
            </a:r>
            <a:endParaRPr lang="en-US" dirty="0"/>
          </a:p>
        </p:txBody>
      </p:sp>
      <p:sp>
        <p:nvSpPr>
          <p:cNvPr id="5" name="Footer Placeholder 4">
            <a:extLst>
              <a:ext uri="{FF2B5EF4-FFF2-40B4-BE49-F238E27FC236}">
                <a16:creationId xmlns:a16="http://schemas.microsoft.com/office/drawing/2014/main" id="{D890F9CD-0E74-0563-27CA-09A74AE62565}"/>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D82F073E-1E60-DACD-4BC3-241481B9EE1D}"/>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320056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0DD80D-0F1F-4D36-A373-311A4FB0BC3B}"/>
              </a:ext>
            </a:extLst>
          </p:cNvPr>
          <p:cNvPicPr>
            <a:picLocks noChangeAspect="1"/>
          </p:cNvPicPr>
          <p:nvPr/>
        </p:nvPicPr>
        <p:blipFill rotWithShape="1">
          <a:blip r:embed="rId2"/>
          <a:srcRect b="10433"/>
          <a:stretch/>
        </p:blipFill>
        <p:spPr>
          <a:xfrm>
            <a:off x="760683" y="1408932"/>
            <a:ext cx="10706276" cy="3667871"/>
          </a:xfrm>
          <a:prstGeom prst="rect">
            <a:avLst/>
          </a:prstGeom>
        </p:spPr>
      </p:pic>
      <p:cxnSp>
        <p:nvCxnSpPr>
          <p:cNvPr id="6" name="Straight Connector 5">
            <a:extLst>
              <a:ext uri="{FF2B5EF4-FFF2-40B4-BE49-F238E27FC236}">
                <a16:creationId xmlns:a16="http://schemas.microsoft.com/office/drawing/2014/main" id="{E3886554-0DB9-498C-B410-A30199DEC1FF}"/>
              </a:ext>
            </a:extLst>
          </p:cNvPr>
          <p:cNvCxnSpPr/>
          <p:nvPr/>
        </p:nvCxnSpPr>
        <p:spPr>
          <a:xfrm>
            <a:off x="6780628" y="3587262"/>
            <a:ext cx="3348110"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A6A54F1-7DA7-42E9-8C12-F055081D8101}"/>
                  </a:ext>
                </a:extLst>
              </p14:cNvPr>
              <p14:cNvContentPartPr/>
              <p14:nvPr/>
            </p14:nvContentPartPr>
            <p14:xfrm>
              <a:off x="5138640" y="3449520"/>
              <a:ext cx="27360" cy="2160"/>
            </p14:xfrm>
          </p:contentPart>
        </mc:Choice>
        <mc:Fallback xmlns="">
          <p:pic>
            <p:nvPicPr>
              <p:cNvPr id="7" name="Ink 6">
                <a:extLst>
                  <a:ext uri="{FF2B5EF4-FFF2-40B4-BE49-F238E27FC236}">
                    <a16:creationId xmlns:a16="http://schemas.microsoft.com/office/drawing/2014/main" id="{FA6A54F1-7DA7-42E9-8C12-F055081D8101}"/>
                  </a:ext>
                </a:extLst>
              </p:cNvPr>
              <p:cNvPicPr/>
              <p:nvPr/>
            </p:nvPicPr>
            <p:blipFill>
              <a:blip r:embed="rId5"/>
              <a:stretch>
                <a:fillRect/>
              </a:stretch>
            </p:blipFill>
            <p:spPr>
              <a:xfrm>
                <a:off x="5129280" y="3440160"/>
                <a:ext cx="46080" cy="20880"/>
              </a:xfrm>
              <a:prstGeom prst="rect">
                <a:avLst/>
              </a:prstGeom>
            </p:spPr>
          </p:pic>
        </mc:Fallback>
      </mc:AlternateContent>
      <p:sp>
        <p:nvSpPr>
          <p:cNvPr id="3" name="Date Placeholder 2">
            <a:extLst>
              <a:ext uri="{FF2B5EF4-FFF2-40B4-BE49-F238E27FC236}">
                <a16:creationId xmlns:a16="http://schemas.microsoft.com/office/drawing/2014/main" id="{C8DC32D9-FFEE-5F3A-FC5E-5DCF4439B863}"/>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49364D75-9FF8-A14A-726F-A7B41A5920A2}"/>
              </a:ext>
            </a:extLst>
          </p:cNvPr>
          <p:cNvSpPr>
            <a:spLocks noGrp="1"/>
          </p:cNvSpPr>
          <p:nvPr>
            <p:ph type="ftr" sz="quarter" idx="11"/>
          </p:nvPr>
        </p:nvSpPr>
        <p:spPr/>
        <p:txBody>
          <a:bodyPr/>
          <a:lstStyle/>
          <a:p>
            <a:r>
              <a:rPr lang="en-US"/>
              <a:t>Lecture 9 - Computing Landscape</a:t>
            </a:r>
            <a:endParaRPr lang="en-US" dirty="0"/>
          </a:p>
        </p:txBody>
      </p:sp>
      <p:sp>
        <p:nvSpPr>
          <p:cNvPr id="8" name="Slide Number Placeholder 7">
            <a:extLst>
              <a:ext uri="{FF2B5EF4-FFF2-40B4-BE49-F238E27FC236}">
                <a16:creationId xmlns:a16="http://schemas.microsoft.com/office/drawing/2014/main" id="{AF754268-9969-5F95-B914-30D9B385AF3F}"/>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4294107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sz="3200" dirty="0"/>
              <a:t>History of Computers</a:t>
            </a:r>
          </a:p>
          <a:p>
            <a:r>
              <a:rPr lang="en-US" sz="3200" dirty="0"/>
              <a:t>Today’s Computing Landscape</a:t>
            </a:r>
          </a:p>
          <a:p>
            <a:r>
              <a:rPr lang="en-US" sz="3200" dirty="0"/>
              <a:t>Social, Legal, Ethical and Environmental Aspects</a:t>
            </a:r>
          </a:p>
          <a:p>
            <a:r>
              <a:rPr lang="en-US" sz="3200" dirty="0"/>
              <a:t>Discussion</a:t>
            </a:r>
          </a:p>
        </p:txBody>
      </p:sp>
      <p:sp>
        <p:nvSpPr>
          <p:cNvPr id="4" name="Date Placeholder 3">
            <a:extLst>
              <a:ext uri="{FF2B5EF4-FFF2-40B4-BE49-F238E27FC236}">
                <a16:creationId xmlns:a16="http://schemas.microsoft.com/office/drawing/2014/main" id="{B9B76041-8DAB-5000-2161-C4DF76A1F8D5}"/>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B5764B3D-E5BE-76F7-8B0E-BD357BBAB1A8}"/>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AC96B275-A675-F604-1302-DF99D7A6873F}"/>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4011161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Computers </a:t>
            </a:r>
          </a:p>
        </p:txBody>
      </p:sp>
      <p:sp>
        <p:nvSpPr>
          <p:cNvPr id="3" name="Content Placeholder 2"/>
          <p:cNvSpPr>
            <a:spLocks noGrp="1"/>
          </p:cNvSpPr>
          <p:nvPr>
            <p:ph idx="1"/>
          </p:nvPr>
        </p:nvSpPr>
        <p:spPr/>
        <p:txBody>
          <a:bodyPr>
            <a:normAutofit/>
          </a:bodyPr>
          <a:lstStyle/>
          <a:p>
            <a:r>
              <a:rPr lang="en-US" sz="3200" dirty="0"/>
              <a:t>Pre-Generation (Before ‘40s) – Mechanical</a:t>
            </a:r>
          </a:p>
          <a:p>
            <a:r>
              <a:rPr lang="en-US" sz="3200" dirty="0"/>
              <a:t>First Generation (‘40s) – Vacuum Tube</a:t>
            </a:r>
          </a:p>
          <a:p>
            <a:r>
              <a:rPr lang="en-US" sz="3200" dirty="0"/>
              <a:t>Second Generation (‘50s) – Transistor</a:t>
            </a:r>
          </a:p>
          <a:p>
            <a:r>
              <a:rPr lang="en-US" sz="3200" dirty="0"/>
              <a:t>Third Generation (‘60s) – Integrated Circuits</a:t>
            </a:r>
          </a:p>
          <a:p>
            <a:r>
              <a:rPr lang="en-US" sz="3200" dirty="0"/>
              <a:t>Fourth Generation (‘70s) – Micro-processors</a:t>
            </a:r>
          </a:p>
          <a:p>
            <a:r>
              <a:rPr lang="en-US" sz="3200" dirty="0"/>
              <a:t>Fifth Generation (‘00) – AI  </a:t>
            </a:r>
          </a:p>
        </p:txBody>
      </p:sp>
      <p:sp>
        <p:nvSpPr>
          <p:cNvPr id="4" name="Date Placeholder 3">
            <a:extLst>
              <a:ext uri="{FF2B5EF4-FFF2-40B4-BE49-F238E27FC236}">
                <a16:creationId xmlns:a16="http://schemas.microsoft.com/office/drawing/2014/main" id="{8C0862BB-8C66-AF7F-A45A-6ED9B82AC662}"/>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75204443-49F9-8B49-292D-579C0BF7077D}"/>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75840455-5ECD-8582-66B8-C35AEADF3D74}"/>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extLst>
      <p:ext uri="{BB962C8B-B14F-4D97-AF65-F5344CB8AC3E}">
        <p14:creationId xmlns:p14="http://schemas.microsoft.com/office/powerpoint/2010/main" val="1764477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Computers</a:t>
            </a:r>
          </a:p>
        </p:txBody>
      </p:sp>
      <p:sp>
        <p:nvSpPr>
          <p:cNvPr id="3" name="Content Placeholder 2"/>
          <p:cNvSpPr>
            <a:spLocks noGrp="1"/>
          </p:cNvSpPr>
          <p:nvPr>
            <p:ph idx="1"/>
          </p:nvPr>
        </p:nvSpPr>
        <p:spPr/>
        <p:txBody>
          <a:bodyPr>
            <a:normAutofit/>
          </a:bodyPr>
          <a:lstStyle/>
          <a:p>
            <a:r>
              <a:rPr lang="en-US" sz="3200" dirty="0"/>
              <a:t>Rapid advancement</a:t>
            </a:r>
          </a:p>
          <a:p>
            <a:pPr lvl="1"/>
            <a:r>
              <a:rPr lang="en-US" sz="3000" dirty="0"/>
              <a:t>Components</a:t>
            </a:r>
          </a:p>
          <a:p>
            <a:pPr lvl="2"/>
            <a:r>
              <a:rPr lang="en-US" sz="2800" dirty="0"/>
              <a:t>CPUs</a:t>
            </a:r>
          </a:p>
          <a:p>
            <a:pPr lvl="2"/>
            <a:r>
              <a:rPr lang="en-US" sz="2800" dirty="0"/>
              <a:t>Hard Disk</a:t>
            </a:r>
          </a:p>
          <a:p>
            <a:pPr lvl="2"/>
            <a:r>
              <a:rPr lang="en-US" sz="2800" dirty="0"/>
              <a:t>Memory</a:t>
            </a:r>
          </a:p>
          <a:p>
            <a:pPr lvl="2"/>
            <a:r>
              <a:rPr lang="en-US" sz="2800" dirty="0"/>
              <a:t>IO Devices</a:t>
            </a:r>
          </a:p>
          <a:p>
            <a:pPr lvl="2"/>
            <a:endParaRPr lang="en-US" sz="2800" dirty="0"/>
          </a:p>
          <a:p>
            <a:pPr lvl="1"/>
            <a:endParaRPr lang="en-US" sz="3000" dirty="0"/>
          </a:p>
        </p:txBody>
      </p:sp>
      <p:sp>
        <p:nvSpPr>
          <p:cNvPr id="4" name="Date Placeholder 3">
            <a:extLst>
              <a:ext uri="{FF2B5EF4-FFF2-40B4-BE49-F238E27FC236}">
                <a16:creationId xmlns:a16="http://schemas.microsoft.com/office/drawing/2014/main" id="{FE027144-08E7-2588-8FEE-9573C653038A}"/>
              </a:ext>
            </a:extLst>
          </p:cNvPr>
          <p:cNvSpPr>
            <a:spLocks noGrp="1"/>
          </p:cNvSpPr>
          <p:nvPr>
            <p:ph type="dt" sz="half" idx="10"/>
          </p:nvPr>
        </p:nvSpPr>
        <p:spPr/>
        <p:txBody>
          <a:bodyPr/>
          <a:lstStyle/>
          <a:p>
            <a:r>
              <a:rPr lang="en-US"/>
              <a:t>IT2090</a:t>
            </a:r>
            <a:endParaRPr lang="en-US" dirty="0"/>
          </a:p>
        </p:txBody>
      </p:sp>
      <p:sp>
        <p:nvSpPr>
          <p:cNvPr id="5" name="Footer Placeholder 4">
            <a:extLst>
              <a:ext uri="{FF2B5EF4-FFF2-40B4-BE49-F238E27FC236}">
                <a16:creationId xmlns:a16="http://schemas.microsoft.com/office/drawing/2014/main" id="{FBE1C7E6-B4EB-B83B-C017-1C790D6D09D1}"/>
              </a:ext>
            </a:extLst>
          </p:cNvPr>
          <p:cNvSpPr>
            <a:spLocks noGrp="1"/>
          </p:cNvSpPr>
          <p:nvPr>
            <p:ph type="ftr" sz="quarter" idx="11"/>
          </p:nvPr>
        </p:nvSpPr>
        <p:spPr/>
        <p:txBody>
          <a:bodyPr/>
          <a:lstStyle/>
          <a:p>
            <a:r>
              <a:rPr lang="en-US"/>
              <a:t>Lecture 9 - Computing Landscape</a:t>
            </a:r>
            <a:endParaRPr lang="en-US" dirty="0"/>
          </a:p>
        </p:txBody>
      </p:sp>
      <p:sp>
        <p:nvSpPr>
          <p:cNvPr id="6" name="Slide Number Placeholder 5">
            <a:extLst>
              <a:ext uri="{FF2B5EF4-FFF2-40B4-BE49-F238E27FC236}">
                <a16:creationId xmlns:a16="http://schemas.microsoft.com/office/drawing/2014/main" id="{31CF4FAD-F651-AE73-85FE-1CAE1DAA567E}"/>
              </a:ext>
            </a:extLst>
          </p:cNvPr>
          <p:cNvSpPr>
            <a:spLocks noGrp="1"/>
          </p:cNvSpPr>
          <p:nvPr>
            <p:ph type="sldNum" sz="quarter" idx="12"/>
          </p:nvPr>
        </p:nvSpPr>
        <p:spPr/>
        <p:txBody>
          <a:bodyPr/>
          <a:lstStyle/>
          <a:p>
            <a:fld id="{B5CEABB6-07DC-46E8-9B57-56EC44A396E5}" type="slidenum">
              <a:rPr lang="en-US" smtClean="0"/>
              <a:t>8</a:t>
            </a:fld>
            <a:endParaRPr lang="en-US" dirty="0"/>
          </a:p>
        </p:txBody>
      </p:sp>
    </p:spTree>
    <p:extLst>
      <p:ext uri="{BB962C8B-B14F-4D97-AF65-F5344CB8AC3E}">
        <p14:creationId xmlns:p14="http://schemas.microsoft.com/office/powerpoint/2010/main" val="2391200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Computers</a:t>
            </a:r>
          </a:p>
        </p:txBody>
      </p:sp>
      <p:sp>
        <p:nvSpPr>
          <p:cNvPr id="3" name="Content Placeholder 2"/>
          <p:cNvSpPr>
            <a:spLocks noGrp="1"/>
          </p:cNvSpPr>
          <p:nvPr>
            <p:ph idx="1"/>
          </p:nvPr>
        </p:nvSpPr>
        <p:spPr/>
        <p:txBody>
          <a:bodyPr>
            <a:normAutofit/>
          </a:bodyPr>
          <a:lstStyle/>
          <a:p>
            <a:r>
              <a:rPr lang="en-US" sz="3200" dirty="0"/>
              <a:t>Rapid advancement</a:t>
            </a:r>
          </a:p>
          <a:p>
            <a:pPr lvl="1"/>
            <a:r>
              <a:rPr lang="en-US" sz="3000" dirty="0"/>
              <a:t>Computers</a:t>
            </a:r>
          </a:p>
          <a:p>
            <a:pPr lvl="2"/>
            <a:r>
              <a:rPr lang="en-US" sz="2800" dirty="0"/>
              <a:t>PCs, Workstations, Play stations</a:t>
            </a:r>
          </a:p>
          <a:p>
            <a:pPr lvl="2"/>
            <a:r>
              <a:rPr lang="en-US" sz="2800" dirty="0"/>
              <a:t>Notebooks</a:t>
            </a:r>
          </a:p>
          <a:p>
            <a:pPr lvl="2"/>
            <a:r>
              <a:rPr lang="en-US" sz="2800" dirty="0"/>
              <a:t>Hand held devices</a:t>
            </a:r>
          </a:p>
          <a:p>
            <a:pPr lvl="2"/>
            <a:r>
              <a:rPr lang="en-US" sz="2800" dirty="0"/>
              <a:t>Servers, Server farms and super computers</a:t>
            </a:r>
          </a:p>
          <a:p>
            <a:pPr lvl="2"/>
            <a:r>
              <a:rPr lang="en-US" sz="2800" dirty="0"/>
              <a:t>Embedded systems, wearable devices</a:t>
            </a:r>
          </a:p>
          <a:p>
            <a:pPr lvl="2"/>
            <a:endParaRPr lang="en-US" sz="2800" dirty="0"/>
          </a:p>
          <a:p>
            <a:pPr lvl="1"/>
            <a:endParaRPr lang="en-US" sz="3000" dirty="0"/>
          </a:p>
        </p:txBody>
      </p:sp>
      <p:sp>
        <p:nvSpPr>
          <p:cNvPr id="4" name="Date Placeholder 3">
            <a:extLst>
              <a:ext uri="{FF2B5EF4-FFF2-40B4-BE49-F238E27FC236}">
                <a16:creationId xmlns:a16="http://schemas.microsoft.com/office/drawing/2014/main" id="{8AB74674-D9B6-8782-2EA4-96A1E59E0D7E}"/>
              </a:ext>
            </a:extLst>
          </p:cNvPr>
          <p:cNvSpPr>
            <a:spLocks noGrp="1"/>
          </p:cNvSpPr>
          <p:nvPr>
            <p:ph type="dt" sz="half" idx="10"/>
          </p:nvPr>
        </p:nvSpPr>
        <p:spPr/>
        <p:txBody>
          <a:bodyPr/>
          <a:lstStyle/>
          <a:p>
            <a:r>
              <a:rPr lang="en-US"/>
              <a:t>IT2090</a:t>
            </a:r>
            <a:endParaRPr lang="en-US" dirty="0"/>
          </a:p>
        </p:txBody>
      </p:sp>
      <p:sp>
        <p:nvSpPr>
          <p:cNvPr id="6" name="Footer Placeholder 5">
            <a:extLst>
              <a:ext uri="{FF2B5EF4-FFF2-40B4-BE49-F238E27FC236}">
                <a16:creationId xmlns:a16="http://schemas.microsoft.com/office/drawing/2014/main" id="{943FEC7E-8C45-0BFA-9D8E-7C150C5B1E90}"/>
              </a:ext>
            </a:extLst>
          </p:cNvPr>
          <p:cNvSpPr>
            <a:spLocks noGrp="1"/>
          </p:cNvSpPr>
          <p:nvPr>
            <p:ph type="ftr" sz="quarter" idx="11"/>
          </p:nvPr>
        </p:nvSpPr>
        <p:spPr/>
        <p:txBody>
          <a:bodyPr/>
          <a:lstStyle/>
          <a:p>
            <a:r>
              <a:rPr lang="en-US"/>
              <a:t>Lecture 9 - Computing Landscape</a:t>
            </a:r>
            <a:endParaRPr lang="en-US" dirty="0"/>
          </a:p>
        </p:txBody>
      </p:sp>
      <p:sp>
        <p:nvSpPr>
          <p:cNvPr id="7" name="Slide Number Placeholder 6">
            <a:extLst>
              <a:ext uri="{FF2B5EF4-FFF2-40B4-BE49-F238E27FC236}">
                <a16:creationId xmlns:a16="http://schemas.microsoft.com/office/drawing/2014/main" id="{B23AC71C-BA44-1EC5-CAED-F731D57F8592}"/>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1144525352"/>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1_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11212</TotalTime>
  <Words>900</Words>
  <Application>Microsoft Office PowerPoint</Application>
  <PresentationFormat>Widescreen</PresentationFormat>
  <Paragraphs>183</Paragraphs>
  <Slides>24</Slides>
  <Notes>6</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38" baseType="lpstr">
      <vt:lpstr>Aptos</vt:lpstr>
      <vt:lpstr>Aptos Display</vt:lpstr>
      <vt:lpstr>Arial</vt:lpstr>
      <vt:lpstr>Bahnschrift SemiLight Condensed</vt:lpstr>
      <vt:lpstr>Quire Sans Pro Light</vt:lpstr>
      <vt:lpstr>Segoe Print</vt:lpstr>
      <vt:lpstr>Times New Roman</vt:lpstr>
      <vt:lpstr>Tisa Offc Serif Pro</vt:lpstr>
      <vt:lpstr>Wingdings</vt:lpstr>
      <vt:lpstr>Wingdings 2</vt:lpstr>
      <vt:lpstr>Office Theme</vt:lpstr>
      <vt:lpstr>1_Office Theme</vt:lpstr>
      <vt:lpstr>2_Office Theme</vt:lpstr>
      <vt:lpstr>Package</vt:lpstr>
      <vt:lpstr>Computing Landscape  “computing technology is changing.”  </vt:lpstr>
      <vt:lpstr>Attendance  https:</vt:lpstr>
      <vt:lpstr>COMPUTING LANDSCAPE</vt:lpstr>
      <vt:lpstr>Aim of the Lecture</vt:lpstr>
      <vt:lpstr>PowerPoint Presentation</vt:lpstr>
      <vt:lpstr>Agenda</vt:lpstr>
      <vt:lpstr>History of Computers </vt:lpstr>
      <vt:lpstr>History of Computers</vt:lpstr>
      <vt:lpstr>History of Computers</vt:lpstr>
      <vt:lpstr>Today’s Computing Landscape</vt:lpstr>
      <vt:lpstr>Today’s Computing Landscape</vt:lpstr>
      <vt:lpstr>What is Ethics ?</vt:lpstr>
      <vt:lpstr>What Is a Code of Ethics?</vt:lpstr>
      <vt:lpstr>Ethical Issues</vt:lpstr>
      <vt:lpstr>Legal Issues</vt:lpstr>
      <vt:lpstr>Social Issues</vt:lpstr>
      <vt:lpstr>Environment Issues</vt:lpstr>
      <vt:lpstr>Task 1: Critically evaluate following questions.</vt:lpstr>
      <vt:lpstr>Task 1 –Point 2 Nonverbal Communication (some times called “silent language”)</vt:lpstr>
      <vt:lpstr>Nonverbal Communication cont’d</vt:lpstr>
      <vt:lpstr>Nonverbal Communication cont’d</vt:lpstr>
      <vt:lpstr>A Basic Interpersonal Communication Model</vt:lpstr>
      <vt:lpstr>Communication Media: Information Richness and Data Capacity</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Sanjeeva Perera</dc:creator>
  <cp:lastModifiedBy>Sanjeeva Perera</cp:lastModifiedBy>
  <cp:revision>648</cp:revision>
  <dcterms:created xsi:type="dcterms:W3CDTF">2003-11-26T17:06:38Z</dcterms:created>
  <dcterms:modified xsi:type="dcterms:W3CDTF">2024-04-25T07:24:18Z</dcterms:modified>
</cp:coreProperties>
</file>